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Default Extension="vml" ContentType="application/vnd.openxmlformats-officedocument.vmlDrawing"/>
  <Override PartName="/ppt/slideLayouts/slideLayout15.xml" ContentType="application/vnd.openxmlformats-officedocument.presentationml.slideLayout+xml"/>
  <Override PartName="/ppt/theme/theme1.xml" ContentType="application/vnd.openxmlformats-officedocument.theme+xml"/>
  <Override PartName="/ppt/notesSlides/notesSlide2.xml" ContentType="application/vnd.openxmlformats-officedocument.presentationml.notes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notesSlides/notesSlide46.xml" ContentType="application/vnd.openxmlformats-officedocument.presentationml.notes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slideLayouts/slideLayout16.xml" ContentType="application/vnd.openxmlformats-officedocument.presentationml.slideLayout+xml"/>
  <Override PartName="/ppt/theme/theme2.xml" ContentType="application/vnd.openxmlformats-officedocument.theme+xml"/>
  <Override PartName="/ppt/notesSlides/notesSlide3.xml" ContentType="application/vnd.openxmlformats-officedocument.presentationml.notesSlide+xml"/>
  <Default Extension="emf" ContentType="image/x-emf"/>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Override PartName="/ppt/notesSlides/notesSlide41.xml" ContentType="application/vnd.openxmlformats-officedocument.presentationml.notes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ppt/slideLayouts/slideLayout20.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49.xml" ContentType="application/vnd.openxmlformats-officedocument.presentationml.slide+xml"/>
  <Override PartName="/ppt/slides/slide58.xml" ContentType="application/vnd.openxmlformats-officedocument.presentationml.slide+xml"/>
  <Override PartName="/docProps/core.xml" ContentType="application/vnd.openxmlformats-package.core-properties+xml"/>
  <Override PartName="/ppt/slideLayouts/slideLayout17.xml" ContentType="application/vnd.openxmlformats-officedocument.presentationml.slideLayout+xml"/>
  <Override PartName="/ppt/theme/theme3.xml" ContentType="application/vnd.openxmlformats-officedocument.them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Override PartName="/ppt/notesSlides/notesSlide42.xml" ContentType="application/vnd.openxmlformats-officedocument.presentationml.notesSlide+xml"/>
  <Override PartName="/ppt/slideLayouts/slideLayout7.xml" ContentType="application/vnd.openxmlformats-officedocument.presentationml.slideLayout+xml"/>
  <Default Extension="png" ContentType="image/png"/>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notesSlides/notesSlide38.xml" ContentType="application/vnd.openxmlformats-officedocument.presentationml.notesSlide+xml"/>
  <Override PartName="/ppt/slideLayouts/slideLayout21.xml" ContentType="application/vnd.openxmlformats-officedocument.presentationml.slideLayout+xml"/>
  <Override PartName="/ppt/notesSlides/notesSlide48.xml" ContentType="application/vnd.openxmlformats-officedocument.presentationml.notesSlide+xml"/>
  <Override PartName="/ppt/slides/slide59.xml" ContentType="application/vnd.openxmlformats-officedocument.presentationml.slide+xml"/>
  <Override PartName="/ppt/slideLayouts/slideLayout18.xml" ContentType="application/vnd.openxmlformats-officedocument.presentationml.slideLayout+xml"/>
  <Override PartName="/ppt/theme/theme4.xml" ContentType="application/vnd.openxmlformats-officedocument.theme+xml"/>
  <Override PartName="/ppt/notesSlides/notesSlide5.xml" ContentType="application/vnd.openxmlformats-officedocument.presentationml.notesSlide+xml"/>
  <Override PartName="/ppt/slides/slide10.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Default Extension="pict" ContentType="image/pict"/>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Layouts/slideLayout22.xml" ContentType="application/vnd.openxmlformats-officedocument.presentationml.slideLayout+xml"/>
  <Override PartName="/ppt/notesSlides/notesSlide49.xml" ContentType="application/vnd.openxmlformats-officedocument.presentationml.notesSlide+xml"/>
  <Override PartName="/ppt/presentation.xml" ContentType="application/vnd.openxmlformats-officedocument.presentationml.presentation.main+xml"/>
  <Override PartName="/ppt/slideLayouts/slideLayout19.xml" ContentType="application/vnd.openxmlformats-officedocument.presentationml.slideLayout+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756" r:id="rId1"/>
    <p:sldMasterId id="2147484056" r:id="rId2"/>
  </p:sldMasterIdLst>
  <p:notesMasterIdLst>
    <p:notesMasterId r:id="rId67"/>
  </p:notesMasterIdLst>
  <p:handoutMasterIdLst>
    <p:handoutMasterId r:id="rId68"/>
  </p:handoutMasterIdLst>
  <p:sldIdLst>
    <p:sldId id="256" r:id="rId3"/>
    <p:sldId id="257" r:id="rId4"/>
    <p:sldId id="259" r:id="rId5"/>
    <p:sldId id="270" r:id="rId6"/>
    <p:sldId id="269" r:id="rId7"/>
    <p:sldId id="267" r:id="rId8"/>
    <p:sldId id="271" r:id="rId9"/>
    <p:sldId id="272" r:id="rId10"/>
    <p:sldId id="290" r:id="rId11"/>
    <p:sldId id="291" r:id="rId12"/>
    <p:sldId id="288" r:id="rId13"/>
    <p:sldId id="287" r:id="rId14"/>
    <p:sldId id="275" r:id="rId15"/>
    <p:sldId id="276" r:id="rId16"/>
    <p:sldId id="277" r:id="rId17"/>
    <p:sldId id="294" r:id="rId18"/>
    <p:sldId id="293" r:id="rId19"/>
    <p:sldId id="278" r:id="rId20"/>
    <p:sldId id="297" r:id="rId21"/>
    <p:sldId id="279" r:id="rId22"/>
    <p:sldId id="280" r:id="rId23"/>
    <p:sldId id="281" r:id="rId24"/>
    <p:sldId id="282" r:id="rId25"/>
    <p:sldId id="283" r:id="rId26"/>
    <p:sldId id="284" r:id="rId27"/>
    <p:sldId id="286" r:id="rId28"/>
    <p:sldId id="301" r:id="rId29"/>
    <p:sldId id="300" r:id="rId30"/>
    <p:sldId id="298" r:id="rId31"/>
    <p:sldId id="299"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Lst>
  <p:sldSz cx="9144000" cy="6858000" type="screen4x3"/>
  <p:notesSz cx="6873875" cy="10061575"/>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4518" autoAdjust="0"/>
    <p:restoredTop sz="76799" autoAdjust="0"/>
  </p:normalViewPr>
  <p:slideViewPr>
    <p:cSldViewPr>
      <p:cViewPr>
        <p:scale>
          <a:sx n="90" d="100"/>
          <a:sy n="90" d="100"/>
        </p:scale>
        <p:origin x="-1464" y="-144"/>
      </p:cViewPr>
      <p:guideLst>
        <p:guide orient="horz" pos="2160"/>
        <p:guide pos="2880"/>
      </p:guideLst>
    </p:cSldViewPr>
  </p:slideViewPr>
  <p:outlineViewPr>
    <p:cViewPr>
      <p:scale>
        <a:sx n="33" d="100"/>
        <a:sy n="33" d="100"/>
      </p:scale>
      <p:origin x="0" y="1243"/>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3245" y="-106"/>
      </p:cViewPr>
      <p:guideLst>
        <p:guide orient="horz" pos="3169"/>
        <p:guide pos="2165"/>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8150" cy="503238"/>
          </a:xfrm>
          <a:prstGeom prst="rect">
            <a:avLst/>
          </a:prstGeom>
        </p:spPr>
        <p:txBody>
          <a:bodyPr vert="horz" wrap="square" lIns="96771" tIns="48385" rIns="96771" bIns="48385" numCol="1" anchor="t" anchorCtr="0" compatLnSpc="1">
            <a:prstTxWarp prst="textNoShape">
              <a:avLst/>
            </a:prstTxWarp>
          </a:bodyPr>
          <a:lstStyle>
            <a:lvl1pPr>
              <a:defRPr sz="1300">
                <a:ea typeface="ＭＳ Ｐゴシック" pitchFamily="34" charset="-128"/>
                <a:cs typeface="+mn-cs"/>
              </a:defRPr>
            </a:lvl1pPr>
          </a:lstStyle>
          <a:p>
            <a:pPr>
              <a:defRPr/>
            </a:pPr>
            <a:endParaRPr lang="en-GB"/>
          </a:p>
        </p:txBody>
      </p:sp>
      <p:sp>
        <p:nvSpPr>
          <p:cNvPr id="3" name="Date Placeholder 2"/>
          <p:cNvSpPr>
            <a:spLocks noGrp="1"/>
          </p:cNvSpPr>
          <p:nvPr>
            <p:ph type="dt" sz="quarter" idx="1"/>
          </p:nvPr>
        </p:nvSpPr>
        <p:spPr>
          <a:xfrm>
            <a:off x="3894138" y="0"/>
            <a:ext cx="2978150" cy="503238"/>
          </a:xfrm>
          <a:prstGeom prst="rect">
            <a:avLst/>
          </a:prstGeom>
        </p:spPr>
        <p:txBody>
          <a:bodyPr vert="horz" wrap="square" lIns="96771" tIns="48385" rIns="96771" bIns="48385" numCol="1" anchor="t" anchorCtr="0" compatLnSpc="1">
            <a:prstTxWarp prst="textNoShape">
              <a:avLst/>
            </a:prstTxWarp>
          </a:bodyPr>
          <a:lstStyle>
            <a:lvl1pPr algn="r">
              <a:defRPr sz="1300"/>
            </a:lvl1pPr>
          </a:lstStyle>
          <a:p>
            <a:fld id="{ADAEA159-1DC1-C046-8FFC-B0534F26A1E1}" type="datetimeFigureOut">
              <a:rPr lang="en-US"/>
              <a:pPr/>
              <a:t>7/14/10</a:t>
            </a:fld>
            <a:endParaRPr lang="en-GB"/>
          </a:p>
        </p:txBody>
      </p:sp>
      <p:sp>
        <p:nvSpPr>
          <p:cNvPr id="4" name="Footer Placeholder 3"/>
          <p:cNvSpPr>
            <a:spLocks noGrp="1"/>
          </p:cNvSpPr>
          <p:nvPr>
            <p:ph type="ftr" sz="quarter" idx="2"/>
          </p:nvPr>
        </p:nvSpPr>
        <p:spPr>
          <a:xfrm>
            <a:off x="0" y="9556750"/>
            <a:ext cx="2978150" cy="503238"/>
          </a:xfrm>
          <a:prstGeom prst="rect">
            <a:avLst/>
          </a:prstGeom>
        </p:spPr>
        <p:txBody>
          <a:bodyPr vert="horz" wrap="square" lIns="96771" tIns="48385" rIns="96771" bIns="48385" numCol="1" anchor="b" anchorCtr="0" compatLnSpc="1">
            <a:prstTxWarp prst="textNoShape">
              <a:avLst/>
            </a:prstTxWarp>
          </a:bodyPr>
          <a:lstStyle>
            <a:lvl1pPr>
              <a:defRPr sz="1300">
                <a:ea typeface="ＭＳ Ｐゴシック" pitchFamily="34" charset="-128"/>
                <a:cs typeface="+mn-cs"/>
              </a:defRPr>
            </a:lvl1pPr>
          </a:lstStyle>
          <a:p>
            <a:pPr>
              <a:defRPr/>
            </a:pPr>
            <a:endParaRPr lang="en-GB"/>
          </a:p>
        </p:txBody>
      </p:sp>
      <p:sp>
        <p:nvSpPr>
          <p:cNvPr id="5" name="Slide Number Placeholder 4"/>
          <p:cNvSpPr>
            <a:spLocks noGrp="1"/>
          </p:cNvSpPr>
          <p:nvPr>
            <p:ph type="sldNum" sz="quarter" idx="3"/>
          </p:nvPr>
        </p:nvSpPr>
        <p:spPr>
          <a:xfrm>
            <a:off x="3894138" y="9556750"/>
            <a:ext cx="2978150" cy="503238"/>
          </a:xfrm>
          <a:prstGeom prst="rect">
            <a:avLst/>
          </a:prstGeom>
        </p:spPr>
        <p:txBody>
          <a:bodyPr vert="horz" wrap="square" lIns="96771" tIns="48385" rIns="96771" bIns="48385" numCol="1" anchor="b" anchorCtr="0" compatLnSpc="1">
            <a:prstTxWarp prst="textNoShape">
              <a:avLst/>
            </a:prstTxWarp>
          </a:bodyPr>
          <a:lstStyle>
            <a:lvl1pPr algn="r">
              <a:defRPr sz="1300"/>
            </a:lvl1pPr>
          </a:lstStyle>
          <a:p>
            <a:fld id="{C003A918-173D-A64D-B3D3-33566FC84289}" type="slidenum">
              <a:rPr lang="en-GB"/>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8150" cy="503238"/>
          </a:xfrm>
          <a:prstGeom prst="rect">
            <a:avLst/>
          </a:prstGeom>
        </p:spPr>
        <p:txBody>
          <a:bodyPr vert="horz" wrap="square" lIns="96771" tIns="48385" rIns="96771" bIns="48385" numCol="1" anchor="t" anchorCtr="0" compatLnSpc="1">
            <a:prstTxWarp prst="textNoShape">
              <a:avLst/>
            </a:prstTxWarp>
          </a:bodyPr>
          <a:lstStyle>
            <a:lvl1pPr>
              <a:defRPr sz="1300">
                <a:ea typeface="ＭＳ Ｐゴシック" pitchFamily="34" charset="-128"/>
                <a:cs typeface="+mn-cs"/>
              </a:defRPr>
            </a:lvl1pPr>
          </a:lstStyle>
          <a:p>
            <a:pPr>
              <a:defRPr/>
            </a:pPr>
            <a:endParaRPr lang="en-US"/>
          </a:p>
        </p:txBody>
      </p:sp>
      <p:sp>
        <p:nvSpPr>
          <p:cNvPr id="3" name="Date Placeholder 2"/>
          <p:cNvSpPr>
            <a:spLocks noGrp="1"/>
          </p:cNvSpPr>
          <p:nvPr>
            <p:ph type="dt" idx="1"/>
          </p:nvPr>
        </p:nvSpPr>
        <p:spPr>
          <a:xfrm>
            <a:off x="3894138" y="0"/>
            <a:ext cx="2978150" cy="503238"/>
          </a:xfrm>
          <a:prstGeom prst="rect">
            <a:avLst/>
          </a:prstGeom>
        </p:spPr>
        <p:txBody>
          <a:bodyPr vert="horz" wrap="square" lIns="96771" tIns="48385" rIns="96771" bIns="48385" numCol="1" anchor="t" anchorCtr="0" compatLnSpc="1">
            <a:prstTxWarp prst="textNoShape">
              <a:avLst/>
            </a:prstTxWarp>
          </a:bodyPr>
          <a:lstStyle>
            <a:lvl1pPr algn="r">
              <a:defRPr sz="1300"/>
            </a:lvl1pPr>
          </a:lstStyle>
          <a:p>
            <a:fld id="{82CC9E90-D44E-F849-BEA4-E4075A316E7A}" type="datetimeFigureOut">
              <a:rPr lang="en-US"/>
              <a:pPr/>
              <a:t>7/14/10</a:t>
            </a:fld>
            <a:endParaRPr lang="en-US"/>
          </a:p>
        </p:txBody>
      </p:sp>
      <p:sp>
        <p:nvSpPr>
          <p:cNvPr id="4" name="Slide Image Placeholder 3"/>
          <p:cNvSpPr>
            <a:spLocks noGrp="1" noRot="1" noChangeAspect="1"/>
          </p:cNvSpPr>
          <p:nvPr>
            <p:ph type="sldImg" idx="2"/>
          </p:nvPr>
        </p:nvSpPr>
        <p:spPr>
          <a:xfrm>
            <a:off x="922338" y="754063"/>
            <a:ext cx="5029200" cy="3773487"/>
          </a:xfrm>
          <a:prstGeom prst="rect">
            <a:avLst/>
          </a:prstGeom>
          <a:noFill/>
          <a:ln w="12700">
            <a:solidFill>
              <a:prstClr val="black"/>
            </a:solidFill>
          </a:ln>
        </p:spPr>
        <p:txBody>
          <a:bodyPr vert="horz" lIns="96771" tIns="48385" rIns="96771" bIns="48385" rtlCol="0" anchor="ctr"/>
          <a:lstStyle/>
          <a:p>
            <a:pPr lvl="0"/>
            <a:endParaRPr lang="en-US" noProof="0" smtClean="0"/>
          </a:p>
        </p:txBody>
      </p:sp>
      <p:sp>
        <p:nvSpPr>
          <p:cNvPr id="5" name="Notes Placeholder 4"/>
          <p:cNvSpPr>
            <a:spLocks noGrp="1"/>
          </p:cNvSpPr>
          <p:nvPr>
            <p:ph type="body" sz="quarter" idx="3"/>
          </p:nvPr>
        </p:nvSpPr>
        <p:spPr>
          <a:xfrm>
            <a:off x="687388" y="4779963"/>
            <a:ext cx="5499100" cy="4527550"/>
          </a:xfrm>
          <a:prstGeom prst="rect">
            <a:avLst/>
          </a:prstGeom>
        </p:spPr>
        <p:txBody>
          <a:bodyPr vert="horz" lIns="96771" tIns="48385" rIns="96771" bIns="4838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556750"/>
            <a:ext cx="2978150" cy="503238"/>
          </a:xfrm>
          <a:prstGeom prst="rect">
            <a:avLst/>
          </a:prstGeom>
        </p:spPr>
        <p:txBody>
          <a:bodyPr vert="horz" wrap="square" lIns="96771" tIns="48385" rIns="96771" bIns="48385" numCol="1" anchor="b" anchorCtr="0" compatLnSpc="1">
            <a:prstTxWarp prst="textNoShape">
              <a:avLst/>
            </a:prstTxWarp>
          </a:bodyPr>
          <a:lstStyle>
            <a:lvl1pPr>
              <a:defRPr sz="1300">
                <a:ea typeface="ＭＳ Ｐゴシック"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94138" y="9556750"/>
            <a:ext cx="2978150" cy="503238"/>
          </a:xfrm>
          <a:prstGeom prst="rect">
            <a:avLst/>
          </a:prstGeom>
        </p:spPr>
        <p:txBody>
          <a:bodyPr vert="horz" wrap="square" lIns="96771" tIns="48385" rIns="96771" bIns="48385" numCol="1" anchor="b" anchorCtr="0" compatLnSpc="1">
            <a:prstTxWarp prst="textNoShape">
              <a:avLst/>
            </a:prstTxWarp>
          </a:bodyPr>
          <a:lstStyle>
            <a:lvl1pPr algn="r">
              <a:defRPr sz="1300"/>
            </a:lvl1pPr>
          </a:lstStyle>
          <a:p>
            <a:fld id="{854CDBE3-1EAF-7B4F-94D3-113EB440278E}"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We would like to thank Sue Iversen, Anne Trefethen and  David Robey for inviting us.</a:t>
            </a:r>
          </a:p>
          <a:p>
            <a:pPr eaLnBrk="1" hangingPunct="1">
              <a:spcBef>
                <a:spcPct val="0"/>
              </a:spcBef>
            </a:pPr>
            <a:endParaRPr lang="en-US"/>
          </a:p>
          <a:p>
            <a:pPr eaLnBrk="1" hangingPunct="1">
              <a:spcBef>
                <a:spcPct val="0"/>
              </a:spcBef>
            </a:pPr>
            <a:r>
              <a:rPr lang="en-US"/>
              <a:t>I will show some of the objects we study and how we use the web to bring them together for users. Sebastian will explain how data about the objects are managed and Andrew will show how the images can change the way users search for information.</a:t>
            </a:r>
          </a:p>
        </p:txBody>
      </p:sp>
      <p:sp>
        <p:nvSpPr>
          <p:cNvPr id="30724" name="Slide Number Placeholder 3"/>
          <p:cNvSpPr>
            <a:spLocks noGrp="1"/>
          </p:cNvSpPr>
          <p:nvPr>
            <p:ph type="sldNum" sz="quarter" idx="5"/>
          </p:nvPr>
        </p:nvSpPr>
        <p:spPr bwMode="auto">
          <a:noFill/>
          <a:ln>
            <a:miter lim="800000"/>
            <a:headEnd/>
            <a:tailEnd/>
          </a:ln>
        </p:spPr>
        <p:txBody>
          <a:bodyPr/>
          <a:lstStyle/>
          <a:p>
            <a:fld id="{50311769-C9BA-7F47-ACAF-D659EA358110}"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This record is for sculpture from the Parthenon. The information is very basic and hyperlinks to an illustrated dictionary make the subject accessible to a broad public</a:t>
            </a:r>
          </a:p>
          <a:p>
            <a:endParaRPr lang="en-GB"/>
          </a:p>
        </p:txBody>
      </p:sp>
      <p:sp>
        <p:nvSpPr>
          <p:cNvPr id="39940" name="Slide Number Placeholder 3"/>
          <p:cNvSpPr>
            <a:spLocks noGrp="1"/>
          </p:cNvSpPr>
          <p:nvPr>
            <p:ph type="sldNum" sz="quarter" idx="5"/>
          </p:nvPr>
        </p:nvSpPr>
        <p:spPr bwMode="auto">
          <a:noFill/>
          <a:ln>
            <a:miter lim="800000"/>
            <a:headEnd/>
            <a:tailEnd/>
          </a:ln>
        </p:spPr>
        <p:txBody>
          <a:bodyPr/>
          <a:lstStyle/>
          <a:p>
            <a:fld id="{898E6007-F9D2-3A49-A564-B9AD6BE7BE70}" type="slidenum">
              <a:rPr lang="en-US"/>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 Dictionary has many hyperlinks, here to the Parthenon</a:t>
            </a:r>
          </a:p>
        </p:txBody>
      </p:sp>
      <p:sp>
        <p:nvSpPr>
          <p:cNvPr id="40964" name="Slide Number Placeholder 3"/>
          <p:cNvSpPr>
            <a:spLocks noGrp="1"/>
          </p:cNvSpPr>
          <p:nvPr>
            <p:ph type="sldNum" sz="quarter" idx="5"/>
          </p:nvPr>
        </p:nvSpPr>
        <p:spPr bwMode="auto">
          <a:noFill/>
          <a:ln>
            <a:miter lim="800000"/>
            <a:headEnd/>
            <a:tailEnd/>
          </a:ln>
        </p:spPr>
        <p:txBody>
          <a:bodyPr/>
          <a:lstStyle/>
          <a:p>
            <a:fld id="{8BC4783B-3B89-AC44-B571-1EA73C749C2F}" type="slidenum">
              <a:rPr lang="en-US"/>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And here to its sculpture – the group with which we began.</a:t>
            </a:r>
          </a:p>
        </p:txBody>
      </p:sp>
      <p:sp>
        <p:nvSpPr>
          <p:cNvPr id="41988" name="Slide Number Placeholder 3"/>
          <p:cNvSpPr>
            <a:spLocks noGrp="1"/>
          </p:cNvSpPr>
          <p:nvPr>
            <p:ph type="sldNum" sz="quarter" idx="5"/>
          </p:nvPr>
        </p:nvSpPr>
        <p:spPr bwMode="auto">
          <a:noFill/>
          <a:ln>
            <a:miter lim="800000"/>
            <a:headEnd/>
            <a:tailEnd/>
          </a:ln>
        </p:spPr>
        <p:txBody>
          <a:bodyPr/>
          <a:lstStyle/>
          <a:p>
            <a:fld id="{158B9F44-22B7-A942-9015-C86624255F01}" type="slidenum">
              <a:rPr lang="en-US"/>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Since Beazley also had 10s of 1000s of impressions from engraved classical gems, we created a database for them too. We now have about 50,000 gem records and images. </a:t>
            </a:r>
          </a:p>
          <a:p>
            <a:endParaRPr lang="en-GB"/>
          </a:p>
          <a:p>
            <a:r>
              <a:rPr lang="en-GB"/>
              <a:t>This portrait was engraved and signed (point out) by Dexamenos who lived around the time the Parthenon was built. That reminds us that these different types of objects belong to the same culture. More than 10 years ago we realised that we needed to enable users to search across them. </a:t>
            </a:r>
          </a:p>
          <a:p>
            <a:r>
              <a:rPr lang="en-GB"/>
              <a:t>While the web had given us a platform for delivery of information from the mid-90s, the emergence of semantic web technologies over the past 5 years have focused our attention on interoperability – delivering to the user an integrated packet of information suited to his needs.</a:t>
            </a:r>
          </a:p>
          <a:p>
            <a:endParaRPr lang="en-GB"/>
          </a:p>
        </p:txBody>
      </p:sp>
      <p:sp>
        <p:nvSpPr>
          <p:cNvPr id="43012" name="Slide Number Placeholder 3"/>
          <p:cNvSpPr>
            <a:spLocks noGrp="1"/>
          </p:cNvSpPr>
          <p:nvPr>
            <p:ph type="sldNum" sz="quarter" idx="5"/>
          </p:nvPr>
        </p:nvSpPr>
        <p:spPr bwMode="auto">
          <a:noFill/>
          <a:ln>
            <a:miter lim="800000"/>
            <a:headEnd/>
            <a:tailEnd/>
          </a:ln>
        </p:spPr>
        <p:txBody>
          <a:bodyPr/>
          <a:lstStyle/>
          <a:p>
            <a:fld id="{5126307A-A0C3-6B4F-A608-142B97565D69}" type="slidenum">
              <a:rPr lang="en-US"/>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Just as a plaster cast is an exact copy of marble or bronze sculpture, an impression is an exact copy of an ancient gem.</a:t>
            </a:r>
          </a:p>
          <a:p>
            <a:endParaRPr lang="en-GB"/>
          </a:p>
          <a:p>
            <a:r>
              <a:rPr lang="en-GB"/>
              <a:t>Sir John Boardman used the Archive’s complete set of the nearly 800 gems once in Blenheim Palace to reconstruct the Marlborough collection which was sold at auction  in 1899. The OUP published his book and we put the material on the web to enable scholars and collectors to continue the process of identifying dispersed originals. Engagement with the public has also become a focus of our ICT research.</a:t>
            </a:r>
          </a:p>
        </p:txBody>
      </p:sp>
      <p:sp>
        <p:nvSpPr>
          <p:cNvPr id="44036" name="Slide Number Placeholder 3"/>
          <p:cNvSpPr>
            <a:spLocks noGrp="1"/>
          </p:cNvSpPr>
          <p:nvPr>
            <p:ph type="sldNum" sz="quarter" idx="5"/>
          </p:nvPr>
        </p:nvSpPr>
        <p:spPr bwMode="auto">
          <a:noFill/>
          <a:ln>
            <a:miter lim="800000"/>
            <a:headEnd/>
            <a:tailEnd/>
          </a:ln>
        </p:spPr>
        <p:txBody>
          <a:bodyPr/>
          <a:lstStyle/>
          <a:p>
            <a:fld id="{AFB90759-9E4E-624D-B5D4-6A46B825C3E4}" type="slidenum">
              <a:rPr lang="en-US"/>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a:p>
            <a:r>
              <a:rPr lang="en-GB"/>
              <a:t>When Sir John published </a:t>
            </a:r>
            <a:r>
              <a:rPr lang="en-GB" i="1"/>
              <a:t>The World  of Ancient Art </a:t>
            </a:r>
            <a:r>
              <a:rPr lang="en-GB"/>
              <a:t> in 2006 he encouraged me to offer a graduate course on world art. </a:t>
            </a:r>
          </a:p>
          <a:p>
            <a:endParaRPr lang="en-GB"/>
          </a:p>
          <a:p>
            <a:r>
              <a:rPr lang="en-GB"/>
              <a:t>I will offer it from the autumn, but it will have been designed for the web, not for the traditional tutorial. It will make extensive use of web resources and I hope it will serve as an interdisciplinary collaborative platform with the School of Archaeology for scholars in Oxford and around the world. When I saw highly professional accounts of recent excavations in Pakistan being posted to Facebook I was convinced there was a need for such a platform.  </a:t>
            </a:r>
          </a:p>
        </p:txBody>
      </p:sp>
      <p:sp>
        <p:nvSpPr>
          <p:cNvPr id="45060" name="Slide Number Placeholder 3"/>
          <p:cNvSpPr>
            <a:spLocks noGrp="1"/>
          </p:cNvSpPr>
          <p:nvPr>
            <p:ph type="sldNum" sz="quarter" idx="5"/>
          </p:nvPr>
        </p:nvSpPr>
        <p:spPr bwMode="auto">
          <a:noFill/>
          <a:ln>
            <a:miter lim="800000"/>
            <a:headEnd/>
            <a:tailEnd/>
          </a:ln>
        </p:spPr>
        <p:txBody>
          <a:bodyPr/>
          <a:lstStyle/>
          <a:p>
            <a:fld id="{B6C8C4EA-3100-1C47-B8F4-9EE1DE38B90D}" type="slidenum">
              <a:rPr lang="en-US"/>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We want to show the power of the web to advance scholarship and we want to push the technology to serve our needs.</a:t>
            </a:r>
          </a:p>
          <a:p>
            <a:r>
              <a:rPr lang="en-GB"/>
              <a:t>We have, for example, already plotted sites on to Google Earth – here for ancient China. Unlike traditional scholarly publications which use schematic maps and different names we want to trawl the web for precise details of location and archaeological discoveries. We want to use Google Earth for virtual tours that can stop at a site, zoom in, even to specific graves to view specific objects. We then want to go to the museum where the object is displayed and make its cataloguing information available. And we would like to make apps for the iphone.  </a:t>
            </a:r>
          </a:p>
          <a:p>
            <a:endParaRPr lang="en-GB"/>
          </a:p>
          <a:p>
            <a:r>
              <a:rPr lang="en-GB"/>
              <a:t>As part of our commitment to showing the power of the web to engage the public to advance knowledge we will use social networking sites such as Facebook, Flickr and You Tube. They offer a huge number of images of archaeological sites and objects.  </a:t>
            </a:r>
          </a:p>
        </p:txBody>
      </p:sp>
      <p:sp>
        <p:nvSpPr>
          <p:cNvPr id="46084" name="Slide Number Placeholder 3"/>
          <p:cNvSpPr>
            <a:spLocks noGrp="1"/>
          </p:cNvSpPr>
          <p:nvPr>
            <p:ph type="sldNum" sz="quarter" idx="5"/>
          </p:nvPr>
        </p:nvSpPr>
        <p:spPr bwMode="auto">
          <a:noFill/>
          <a:ln>
            <a:miter lim="800000"/>
            <a:headEnd/>
            <a:tailEnd/>
          </a:ln>
        </p:spPr>
        <p:txBody>
          <a:bodyPr/>
          <a:lstStyle/>
          <a:p>
            <a:fld id="{DDC6E911-F454-AB47-91D0-EFE40D2DD63D}" type="slidenum">
              <a:rPr lang="en-US"/>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a:p>
            <a:r>
              <a:rPr lang="en-GB"/>
              <a:t>When we plot archaeological sites on to Google Maps we can add links to web resources, for example, here to Babylon in Iraq and its Hanging Gardens. </a:t>
            </a:r>
          </a:p>
          <a:p>
            <a:r>
              <a:rPr lang="en-GB"/>
              <a:t>We are also integrating virtually the many thousands of sites recorded in Beazley datasets  with the many thousands more in the databases of our CLAROS colleagues. Sebastian will be talking more about this.</a:t>
            </a:r>
          </a:p>
          <a:p>
            <a:endParaRPr lang="en-GB"/>
          </a:p>
        </p:txBody>
      </p:sp>
      <p:sp>
        <p:nvSpPr>
          <p:cNvPr id="47108" name="Slide Number Placeholder 3"/>
          <p:cNvSpPr>
            <a:spLocks noGrp="1"/>
          </p:cNvSpPr>
          <p:nvPr>
            <p:ph type="sldNum" sz="quarter" idx="5"/>
          </p:nvPr>
        </p:nvSpPr>
        <p:spPr bwMode="auto">
          <a:noFill/>
          <a:ln>
            <a:miter lim="800000"/>
            <a:headEnd/>
            <a:tailEnd/>
          </a:ln>
        </p:spPr>
        <p:txBody>
          <a:bodyPr/>
          <a:lstStyle/>
          <a:p>
            <a:fld id="{D73C01C6-2B36-1746-8FED-6DE6EC42F093}" type="slidenum">
              <a:rPr lang="en-US"/>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Antiquarian photographs can help us to follow their history. The Archive has about 2000 of archaeological sites in Mediterranean countries dating from 1859. </a:t>
            </a:r>
          </a:p>
          <a:p>
            <a:r>
              <a:rPr lang="en-GB"/>
              <a:t>This slide shows the user-friendly format not the scary xml that will enable us to link these antiquarian photographs to recent colour photographs of sites in The World  of Ancient Art – and to those of our colleagues.</a:t>
            </a:r>
          </a:p>
          <a:p>
            <a:endParaRPr lang="en-GB"/>
          </a:p>
          <a:p>
            <a:endParaRPr lang="en-GB"/>
          </a:p>
        </p:txBody>
      </p:sp>
      <p:sp>
        <p:nvSpPr>
          <p:cNvPr id="48132" name="Slide Number Placeholder 3"/>
          <p:cNvSpPr>
            <a:spLocks noGrp="1"/>
          </p:cNvSpPr>
          <p:nvPr>
            <p:ph type="sldNum" sz="quarter" idx="5"/>
          </p:nvPr>
        </p:nvSpPr>
        <p:spPr bwMode="auto">
          <a:noFill/>
          <a:ln>
            <a:miter lim="800000"/>
            <a:headEnd/>
            <a:tailEnd/>
          </a:ln>
        </p:spPr>
        <p:txBody>
          <a:bodyPr/>
          <a:lstStyle/>
          <a:p>
            <a:fld id="{DC3695FD-7D3D-FB4D-946C-513B2D7CC415}" type="slidenum">
              <a:rPr lang="en-US"/>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 OeRC is supporting a project to bring together the university's huge collection of ant phots on the web. They are in libraries, institutes, faculties, museums and colleges. We are beginning with the Creswell Archive in the Ashmolean Museum which has nearly 7000 photographs of Islamic architecture. </a:t>
            </a:r>
          </a:p>
          <a:p>
            <a:endParaRPr lang="en-GB"/>
          </a:p>
          <a:p>
            <a:r>
              <a:rPr lang="en-GB"/>
              <a:t>To bring the notional 100s of 1000s of these photographs in the university together virtually on the web we will use technologies we have been developing for CLAROS - Classical Art Research  Online Services. </a:t>
            </a:r>
          </a:p>
          <a:p>
            <a:endParaRPr lang="en-GB"/>
          </a:p>
        </p:txBody>
      </p:sp>
      <p:sp>
        <p:nvSpPr>
          <p:cNvPr id="49156" name="Slide Number Placeholder 3"/>
          <p:cNvSpPr>
            <a:spLocks noGrp="1"/>
          </p:cNvSpPr>
          <p:nvPr>
            <p:ph type="sldNum" sz="quarter" idx="5"/>
          </p:nvPr>
        </p:nvSpPr>
        <p:spPr bwMode="auto">
          <a:noFill/>
          <a:ln>
            <a:miter lim="800000"/>
            <a:headEnd/>
            <a:tailEnd/>
          </a:ln>
        </p:spPr>
        <p:txBody>
          <a:bodyPr/>
          <a:lstStyle/>
          <a:p>
            <a:fld id="{A3779B9E-AB78-3D47-B063-AF331E640225}" type="slidenum">
              <a:rPr lang="en-US"/>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a:t>When Sir John Beazley died in 1970 his photographs, notes, drawings of ancient Greek and Roman art and impressions of classical gems were brought to the Ashmolean Musem. Why?</a:t>
            </a:r>
          </a:p>
          <a:p>
            <a:pPr eaLnBrk="1" hangingPunct="1">
              <a:spcBef>
                <a:spcPct val="0"/>
              </a:spcBef>
            </a:pPr>
            <a:endParaRPr lang="en-US"/>
          </a:p>
        </p:txBody>
      </p:sp>
      <p:sp>
        <p:nvSpPr>
          <p:cNvPr id="31748" name="Slide Number Placeholder 3"/>
          <p:cNvSpPr>
            <a:spLocks noGrp="1"/>
          </p:cNvSpPr>
          <p:nvPr>
            <p:ph type="sldNum" sz="quarter" idx="5"/>
          </p:nvPr>
        </p:nvSpPr>
        <p:spPr bwMode="auto">
          <a:noFill/>
          <a:ln>
            <a:miter lim="800000"/>
            <a:headEnd/>
            <a:tailEnd/>
          </a:ln>
        </p:spPr>
        <p:txBody>
          <a:bodyPr/>
          <a:lstStyle/>
          <a:p>
            <a:fld id="{521DC26C-EE5B-BB4D-ABB7-3AF6444579F1}" type="slidenum">
              <a:rPr lang="en-US"/>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a:p>
            <a:r>
              <a:rPr lang="en-GB"/>
              <a:t>From the outset the CLAROS group was envisaged as an international collaboration with major European research institutes that do what the Beazley Archive does - document ancient Greek and Roman Art held in the museums of the world. This founding member group has more than 25 terabytes of data. </a:t>
            </a:r>
          </a:p>
          <a:p>
            <a:endParaRPr lang="en-GB"/>
          </a:p>
          <a:p>
            <a:r>
              <a:rPr lang="en-GB"/>
              <a:t>Looking at the list on the left you will also see a non-art resource, LGPN. Our art comes from a literate society, names recorded by LGON appear on art objects. LGPN also links us technically to the highly developed  epidoc community of digital scholarship. And that highlights CLAROS’ commitment to collaborative research in art and ICT.</a:t>
            </a:r>
          </a:p>
          <a:p>
            <a:endParaRPr lang="en-GB"/>
          </a:p>
          <a:p>
            <a:r>
              <a:rPr lang="en-GB"/>
              <a:t>CLAROS is a technical research collaboration between Art and Science. Classical art is used as a model for other types of material – for example the World of Ancient Art.</a:t>
            </a:r>
          </a:p>
          <a:p>
            <a:endParaRPr lang="en-GB"/>
          </a:p>
          <a:p>
            <a:r>
              <a:rPr lang="en-GB"/>
              <a:t> </a:t>
            </a:r>
          </a:p>
          <a:p>
            <a:r>
              <a:rPr lang="en-GB"/>
              <a:t>You may wonder why we did not start this collaboration with museums? </a:t>
            </a:r>
          </a:p>
          <a:p>
            <a:endParaRPr lang="en-GB"/>
          </a:p>
          <a:p>
            <a:r>
              <a:rPr lang="en-GB"/>
              <a:t>For a variety of reasons museums are less easy to work with than research centres in universities. Until recently only museums in universities had high speed networks. Few museums have had the funds to create illustrated electronic catalogues and even those that have created them have had limited success sharing data with other museums</a:t>
            </a:r>
          </a:p>
        </p:txBody>
      </p:sp>
      <p:sp>
        <p:nvSpPr>
          <p:cNvPr id="50180" name="Slide Number Placeholder 3"/>
          <p:cNvSpPr>
            <a:spLocks noGrp="1"/>
          </p:cNvSpPr>
          <p:nvPr>
            <p:ph type="sldNum" sz="quarter" idx="5"/>
          </p:nvPr>
        </p:nvSpPr>
        <p:spPr bwMode="auto">
          <a:noFill/>
          <a:ln>
            <a:miter lim="800000"/>
            <a:headEnd/>
            <a:tailEnd/>
          </a:ln>
        </p:spPr>
        <p:txBody>
          <a:bodyPr/>
          <a:lstStyle/>
          <a:p>
            <a:fld id="{74414FAA-8A6A-B04E-868E-703E11B6750D}" type="slidenum">
              <a:rPr lang="en-US"/>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a:p>
            <a:r>
              <a:rPr lang="en-GB"/>
              <a:t>From the mid 90s UNESCO realised that the museums of the world, with many different types of objects, would benefit from collaboration. They  commissioned the development of an ICT system for the International Council of Museums. This is the system – CIDOC – that we have adopted for CLAROS. </a:t>
            </a:r>
          </a:p>
          <a:p>
            <a:r>
              <a:rPr lang="en-GB"/>
              <a:t>From January, thanks to a grant from the Onassis Foundation, we will have a CLAROS post in Greece to work with museum curators and excavators.</a:t>
            </a:r>
          </a:p>
          <a:p>
            <a:r>
              <a:rPr lang="en-GB"/>
              <a:t>I am also we may be able to work with China under the auspices of the Union Academique Internationale and the Chinese Academy. China has the archaeology, the technology and a national programme of electronic cataloguing.</a:t>
            </a:r>
          </a:p>
          <a:p>
            <a:endParaRPr lang="en-GB"/>
          </a:p>
        </p:txBody>
      </p:sp>
      <p:sp>
        <p:nvSpPr>
          <p:cNvPr id="51204" name="Slide Number Placeholder 3"/>
          <p:cNvSpPr>
            <a:spLocks noGrp="1"/>
          </p:cNvSpPr>
          <p:nvPr>
            <p:ph type="sldNum" sz="quarter" idx="5"/>
          </p:nvPr>
        </p:nvSpPr>
        <p:spPr bwMode="auto">
          <a:noFill/>
          <a:ln>
            <a:miter lim="800000"/>
            <a:headEnd/>
            <a:tailEnd/>
          </a:ln>
        </p:spPr>
        <p:txBody>
          <a:bodyPr/>
          <a:lstStyle/>
          <a:p>
            <a:fld id="{B3A4BFD6-7C6F-894C-8C3A-29C21CD4B4AF}" type="slidenum">
              <a:rPr lang="en-US"/>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2226" name="Rectangle 6"/>
          <p:cNvSpPr txBox="1">
            <a:spLocks noGrp="1" noChangeArrowheads="1"/>
          </p:cNvSpPr>
          <p:nvPr/>
        </p:nvSpPr>
        <p:spPr bwMode="auto">
          <a:xfrm>
            <a:off x="3895725" y="9558338"/>
            <a:ext cx="2978150" cy="503237"/>
          </a:xfrm>
          <a:prstGeom prst="rect">
            <a:avLst/>
          </a:prstGeom>
          <a:noFill/>
          <a:ln w="9525">
            <a:noFill/>
            <a:miter lim="800000"/>
            <a:headEnd/>
            <a:tailEnd/>
          </a:ln>
        </p:spPr>
        <p:txBody>
          <a:bodyPr lIns="96771" tIns="48385" rIns="96771" bIns="48385" anchor="b">
            <a:prstTxWarp prst="textNoShape">
              <a:avLst/>
            </a:prstTxWarp>
          </a:bodyPr>
          <a:lstStyle/>
          <a:p>
            <a:pPr algn="r"/>
            <a:fld id="{245BDACE-3AC5-AA45-898B-4F969AA24D95}" type="slidenum">
              <a:rPr lang="en-GB" sz="1300"/>
              <a:pPr algn="r"/>
              <a:t>22</a:t>
            </a:fld>
            <a:endParaRPr lang="en-GB" sz="1300"/>
          </a:p>
        </p:txBody>
      </p:sp>
      <p:sp>
        <p:nvSpPr>
          <p:cNvPr id="52227" name="Rectangle 1"/>
          <p:cNvSpPr>
            <a:spLocks noGrp="1" noRot="1" noChangeAspect="1" noChangeArrowheads="1" noTextEdit="1"/>
          </p:cNvSpPr>
          <p:nvPr>
            <p:ph type="sldImg"/>
          </p:nvPr>
        </p:nvSpPr>
        <p:spPr bwMode="auto">
          <a:xfrm>
            <a:off x="922338" y="765175"/>
            <a:ext cx="5027612" cy="3771900"/>
          </a:xfrm>
          <a:solidFill>
            <a:srgbClr val="FFFFFF"/>
          </a:solidFill>
          <a:ln>
            <a:solidFill>
              <a:srgbClr val="000000"/>
            </a:solidFill>
            <a:miter lim="800000"/>
            <a:headEnd/>
            <a:tailEnd/>
          </a:ln>
        </p:spPr>
      </p:sp>
      <p:sp>
        <p:nvSpPr>
          <p:cNvPr id="52228" name="Text Box 2"/>
          <p:cNvSpPr>
            <a:spLocks noGrp="1" noChangeArrowheads="1"/>
          </p:cNvSpPr>
          <p:nvPr>
            <p:ph type="body" idx="1"/>
          </p:nvPr>
        </p:nvSpPr>
        <p:spPr bwMode="auto">
          <a:noFill/>
        </p:spPr>
        <p:txBody>
          <a:bodyPr wrap="square" tIns="13093" numCol="1" anchor="t" anchorCtr="0" compatLnSpc="1">
            <a:prstTxWarp prst="textNoShape">
              <a:avLst/>
            </a:prstTxWarp>
          </a:bodyPr>
          <a:lstStyle/>
          <a:p>
            <a:pPr eaLnBrk="1">
              <a:lnSpc>
                <a:spcPct val="93000"/>
              </a:lnSpc>
              <a:spcBef>
                <a:spcPct val="0"/>
              </a:spcBef>
              <a:tabLst>
                <a:tab pos="669925" algn="l"/>
                <a:tab pos="1341438" algn="l"/>
                <a:tab pos="2012950" algn="l"/>
                <a:tab pos="2686050" algn="l"/>
                <a:tab pos="3355975" algn="l"/>
                <a:tab pos="4027488" algn="l"/>
                <a:tab pos="4700588" algn="l"/>
                <a:tab pos="5372100" algn="l"/>
              </a:tabLst>
            </a:pPr>
            <a:endParaRPr lang="en-GB" sz="1500">
              <a:latin typeface="Arial" charset="0"/>
              <a:ea typeface="Arial Unicode MS" charset="0"/>
              <a:cs typeface="Arial Unicode MS" charset="0"/>
            </a:endParaRPr>
          </a:p>
          <a:p>
            <a:pPr eaLnBrk="1">
              <a:lnSpc>
                <a:spcPct val="93000"/>
              </a:lnSpc>
              <a:spcBef>
                <a:spcPct val="0"/>
              </a:spcBef>
              <a:tabLst>
                <a:tab pos="669925" algn="l"/>
                <a:tab pos="1341438" algn="l"/>
                <a:tab pos="2012950" algn="l"/>
                <a:tab pos="2686050" algn="l"/>
                <a:tab pos="3355975" algn="l"/>
                <a:tab pos="4027488" algn="l"/>
                <a:tab pos="4700588" algn="l"/>
                <a:tab pos="5372100" algn="l"/>
              </a:tabLst>
            </a:pPr>
            <a:r>
              <a:rPr lang="en-GB"/>
              <a:t>How does it all work? Sebastian will explain how we were able to integrate virtually more than 2,000,000 records and images during 2008/9 in a project funded by Fell and supported by OeRC.</a:t>
            </a:r>
          </a:p>
          <a:p>
            <a:pPr eaLnBrk="1">
              <a:lnSpc>
                <a:spcPct val="93000"/>
              </a:lnSpc>
              <a:spcBef>
                <a:spcPct val="0"/>
              </a:spcBef>
              <a:tabLst>
                <a:tab pos="669925" algn="l"/>
                <a:tab pos="1341438" algn="l"/>
                <a:tab pos="2012950" algn="l"/>
                <a:tab pos="2686050" algn="l"/>
                <a:tab pos="3355975" algn="l"/>
                <a:tab pos="4027488" algn="l"/>
                <a:tab pos="4700588" algn="l"/>
                <a:tab pos="5372100" algn="l"/>
              </a:tabLst>
            </a:pPr>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OeRC has enabled us to build a team that is a genuine partnership between Art and Science. Anne Trefethen Paul Jeffreys attend our meetings once a term. To both we owe many thanks.</a:t>
            </a:r>
          </a:p>
          <a:p>
            <a:r>
              <a:rPr lang="en-GB"/>
              <a:t>I would like to give just two examples of how this collaboration has developed.</a:t>
            </a:r>
          </a:p>
          <a:p>
            <a:endParaRPr lang="en-GB"/>
          </a:p>
        </p:txBody>
      </p:sp>
      <p:sp>
        <p:nvSpPr>
          <p:cNvPr id="53252" name="Slide Number Placeholder 3"/>
          <p:cNvSpPr>
            <a:spLocks noGrp="1"/>
          </p:cNvSpPr>
          <p:nvPr>
            <p:ph type="sldNum" sz="quarter" idx="5"/>
          </p:nvPr>
        </p:nvSpPr>
        <p:spPr bwMode="auto">
          <a:noFill/>
          <a:ln>
            <a:miter lim="800000"/>
            <a:headEnd/>
            <a:tailEnd/>
          </a:ln>
        </p:spPr>
        <p:txBody>
          <a:bodyPr/>
          <a:lstStyle/>
          <a:p>
            <a:fld id="{3003B1D8-65EE-4344-9E3E-9B60909D53B5}" type="slidenum">
              <a:rPr lang="en-US"/>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David Shotton leads the Bioinformatics Research Group in the Department of Zoology.  He is a leader in emerging semantic web technologies. He is also a fellow of my college. </a:t>
            </a:r>
          </a:p>
          <a:p>
            <a:endParaRPr lang="en-GB"/>
          </a:p>
          <a:p>
            <a:r>
              <a:rPr lang="en-GB"/>
              <a:t>We had seen each other for decades, but it was OeRC that brought us together three years ago. We quickly realised that classical art and fruit flies, badgers and zebra, benefit from the same technology. </a:t>
            </a:r>
          </a:p>
        </p:txBody>
      </p:sp>
      <p:sp>
        <p:nvSpPr>
          <p:cNvPr id="54276" name="Slide Number Placeholder 3"/>
          <p:cNvSpPr>
            <a:spLocks noGrp="1"/>
          </p:cNvSpPr>
          <p:nvPr>
            <p:ph type="sldNum" sz="quarter" idx="5"/>
          </p:nvPr>
        </p:nvSpPr>
        <p:spPr bwMode="auto">
          <a:noFill/>
          <a:ln>
            <a:miter lim="800000"/>
            <a:headEnd/>
            <a:tailEnd/>
          </a:ln>
        </p:spPr>
        <p:txBody>
          <a:bodyPr/>
          <a:lstStyle/>
          <a:p>
            <a:fld id="{39F8610C-6047-554F-B500-8515AEB88599}" type="slidenum">
              <a:rPr lang="en-US"/>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And when I attended a lecture by Andrew Zisserman a few years ago I was greatly impressed by the image recognition work but puzzled by his use of old films. When he said he needed images for his research I offered him  about 130,000 of Greek pottery and he created this image recognition search that can find a vase in a fraction of a second.</a:t>
            </a:r>
          </a:p>
          <a:p>
            <a:endParaRPr lang="en-GB"/>
          </a:p>
          <a:p>
            <a:endParaRPr lang="en-GB"/>
          </a:p>
        </p:txBody>
      </p:sp>
      <p:sp>
        <p:nvSpPr>
          <p:cNvPr id="55300" name="Slide Number Placeholder 3"/>
          <p:cNvSpPr>
            <a:spLocks noGrp="1"/>
          </p:cNvSpPr>
          <p:nvPr>
            <p:ph type="sldNum" sz="quarter" idx="5"/>
          </p:nvPr>
        </p:nvSpPr>
        <p:spPr bwMode="auto">
          <a:noFill/>
          <a:ln>
            <a:miter lim="800000"/>
            <a:headEnd/>
            <a:tailEnd/>
          </a:ln>
        </p:spPr>
        <p:txBody>
          <a:bodyPr/>
          <a:lstStyle/>
          <a:p>
            <a:fld id="{F1E4F04C-D8FD-6040-B007-F842984A768F}" type="slidenum">
              <a:rPr lang="en-US"/>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 results were so impressive that our CLAROS colleague in Cologne offered him 500,000 of classical sculpture. Andrew will be explaining this work. </a:t>
            </a:r>
          </a:p>
        </p:txBody>
      </p:sp>
      <p:sp>
        <p:nvSpPr>
          <p:cNvPr id="56324" name="Slide Number Placeholder 3"/>
          <p:cNvSpPr>
            <a:spLocks noGrp="1"/>
          </p:cNvSpPr>
          <p:nvPr>
            <p:ph type="sldNum" sz="quarter" idx="5"/>
          </p:nvPr>
        </p:nvSpPr>
        <p:spPr bwMode="auto">
          <a:noFill/>
          <a:ln>
            <a:miter lim="800000"/>
            <a:headEnd/>
            <a:tailEnd/>
          </a:ln>
        </p:spPr>
        <p:txBody>
          <a:bodyPr/>
          <a:lstStyle/>
          <a:p>
            <a:fld id="{7EFDF90D-D478-A349-9CCE-BBB8E56B8498}" type="slidenum">
              <a:rPr lang="en-US"/>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old and new walls</a:t>
            </a:r>
            <a:r>
              <a:rPr lang="en-US" baseline="0" dirty="0" smtClean="0"/>
              <a:t> of </a:t>
            </a:r>
            <a:r>
              <a:rPr lang="en-US" baseline="0" dirty="0" err="1" smtClean="0"/>
              <a:t>Instanbul</a:t>
            </a:r>
            <a:r>
              <a:rPr lang="en-US" baseline="0" dirty="0" smtClean="0"/>
              <a:t>, page of CVA, map of distribution of Jews etc</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a:t>
            </a:r>
            <a:r>
              <a:rPr lang="en-US" baseline="0" dirty="0" smtClean="0"/>
              <a:t> not all textual data – images play a big part in the work of CLAROS, as first class objects, as data input, as visualization output, and as a record of data</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the</a:t>
            </a:r>
            <a:r>
              <a:rPr lang="en-US" baseline="0" dirty="0" smtClean="0"/>
              <a:t> universal</a:t>
            </a:r>
            <a:r>
              <a:rPr lang="en-US" dirty="0" smtClean="0"/>
              <a:t> approach which the CLAROS</a:t>
            </a:r>
            <a:r>
              <a:rPr lang="en-US" baseline="0" dirty="0" smtClean="0"/>
              <a:t> project adopts, stressing openness, low cost, collaboration, and broad scope, and general technical specs</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There are several reasons. The university had bought it in 1965 - to thank Sir John and Lady Beazley for the 700 objects they had given to the Ashmolean in 1964. </a:t>
            </a:r>
          </a:p>
          <a:p>
            <a:r>
              <a:rPr lang="en-GB"/>
              <a:t>Since his professorship was by statute also linked to a curatorship of the Cast Gallery the museum was the obvious place. Since the future Beazley Archive would document objects in the museums of the world the Ashmolean was an ideal environment. </a:t>
            </a:r>
          </a:p>
          <a:p>
            <a:pPr eaLnBrk="1" hangingPunct="1">
              <a:spcBef>
                <a:spcPct val="0"/>
              </a:spcBef>
            </a:pPr>
            <a:endParaRPr lang="en-US"/>
          </a:p>
        </p:txBody>
      </p:sp>
      <p:sp>
        <p:nvSpPr>
          <p:cNvPr id="32772" name="Slide Number Placeholder 3"/>
          <p:cNvSpPr>
            <a:spLocks noGrp="1"/>
          </p:cNvSpPr>
          <p:nvPr>
            <p:ph type="sldNum" sz="quarter" idx="5"/>
          </p:nvPr>
        </p:nvSpPr>
        <p:spPr bwMode="auto">
          <a:noFill/>
          <a:ln>
            <a:miter lim="800000"/>
            <a:headEnd/>
            <a:tailEnd/>
          </a:ln>
        </p:spPr>
        <p:txBody>
          <a:bodyPr/>
          <a:lstStyle/>
          <a:p>
            <a:fld id="{9837FABA-2108-CC48-97A1-A40471A01CAC}" type="slidenum">
              <a:rPr lang="en-US"/>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Summarizing</a:t>
            </a:r>
            <a:r>
              <a:rPr lang="en-US" baseline="0" dirty="0" smtClean="0"/>
              <a:t> the type and scale of data in our initial experiment. we have to make this work before we join up with more data partners, but we believe this is representative data. we expect to work next with the Economy of the Roman Empire in Oxford, and expect to be able to look at, for instance, data </a:t>
            </a:r>
            <a:r>
              <a:rPr lang="en-US" baseline="0" smtClean="0"/>
              <a:t>about shipwrecks </a:t>
            </a:r>
            <a:r>
              <a:rPr lang="en-US" baseline="0" dirty="0" smtClean="0"/>
              <a:t>across a wide range of data</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do not all start off with the same database technology, let alone the same schema</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approach</a:t>
            </a:r>
            <a:r>
              <a:rPr lang="en-US" baseline="0" dirty="0" smtClean="0"/>
              <a:t> is not data collection and aggregation, but providing resource discovery. we only pull data from hosts that which can be linked semantically</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CIDOC CRM is a conceptual reference model developed over the last 15 years by CIDOC, the International Council of Museums Committee for Documentation, and published as ISO standard 21127 in 2006.</a:t>
            </a:r>
          </a:p>
          <a:p>
            <a:r>
              <a:rPr lang="en-US" baseline="0" dirty="0" smtClean="0"/>
              <a:t>It tries to describe, in essence, events and objects, and places. These are </a:t>
            </a:r>
            <a:r>
              <a:rPr lang="en-US" baseline="0" dirty="0" err="1" smtClean="0"/>
              <a:t>subclassed</a:t>
            </a:r>
            <a:r>
              <a:rPr lang="en-US" baseline="0" dirty="0" smtClean="0"/>
              <a:t> into smaller and small specializations  - this slide only shows one level of detail. the 84 distinct entities are enhanced by 141 possible relationships between them</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a subset of CIDOC,</a:t>
            </a:r>
            <a:r>
              <a:rPr lang="en-US" baseline="0" dirty="0" smtClean="0"/>
              <a:t> and put a lot of emphasis on its type system for classification of objects. This is an area which will be revisited in the coming year, looking at other </a:t>
            </a:r>
            <a:r>
              <a:rPr lang="en-US" baseline="0" dirty="0" err="1" smtClean="0"/>
              <a:t>represenattions</a:t>
            </a:r>
            <a:r>
              <a:rPr lang="en-US" baseline="0" dirty="0" smtClean="0"/>
              <a:t> of typologies. We have had to make few extensions to CLAROS so far,  initially in order to model imprecise time</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an example of one part of the mapping in CIDOC CRM. It shows how a piece of data about a person, their relationships, names, and life events is managed by a set of relationships between object type. Although it looks threatening at first sight, the method is consistent and powerful</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diagram shows the complete workflow, whereby the data is loaded from the sources into the CIDOC-aware triple store, indexed, and served up using SPARQL. Much of the </a:t>
            </a:r>
            <a:r>
              <a:rPr lang="en-US" baseline="0" dirty="0" err="1" smtClean="0"/>
              <a:t>seaching</a:t>
            </a:r>
            <a:r>
              <a:rPr lang="en-US" baseline="0" dirty="0" smtClean="0"/>
              <a:t> is textual, so the </a:t>
            </a:r>
            <a:r>
              <a:rPr lang="en-US" baseline="0" dirty="0" err="1" smtClean="0"/>
              <a:t>Lucene</a:t>
            </a:r>
            <a:r>
              <a:rPr lang="en-US" baseline="0" dirty="0" smtClean="0"/>
              <a:t> index plays a big part</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Exposing</a:t>
            </a:r>
            <a:r>
              <a:rPr lang="en-US" baseline="0" dirty="0" smtClean="0"/>
              <a:t> the SPARQL endpoint allows a programmer to write an interface. The Beazley archive demonstrates this, using ASP to query the CLAROS database and </a:t>
            </a:r>
            <a:r>
              <a:rPr lang="en-US" baseline="0" dirty="0" err="1" smtClean="0"/>
              <a:t>Javascript</a:t>
            </a:r>
            <a:r>
              <a:rPr lang="en-US" baseline="0" dirty="0" smtClean="0"/>
              <a:t> to provide the user facetted browser experience</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exemplar</a:t>
            </a:r>
            <a:r>
              <a:rPr lang="en-US" baseline="0" dirty="0" smtClean="0"/>
              <a:t> interface. as data changes in one panel, so the others reflect it</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have data </a:t>
            </a:r>
            <a:r>
              <a:rPr lang="en-US" baseline="0" dirty="0" err="1" smtClean="0"/>
              <a:t>partmers</a:t>
            </a:r>
            <a:r>
              <a:rPr lang="en-US" baseline="0" dirty="0" smtClean="0"/>
              <a:t>, but we also have our technology partners</a:t>
            </a:r>
            <a:endParaRPr lang="en-US" dirty="0"/>
          </a:p>
        </p:txBody>
      </p:sp>
      <p:sp>
        <p:nvSpPr>
          <p:cNvPr id="4" name="Slide Number Placeholder 3"/>
          <p:cNvSpPr>
            <a:spLocks noGrp="1"/>
          </p:cNvSpPr>
          <p:nvPr>
            <p:ph type="sldNum" sz="quarter" idx="10"/>
          </p:nvPr>
        </p:nvSpPr>
        <p:spPr/>
        <p:txBody>
          <a:bodyPr/>
          <a:lstStyle/>
          <a:p>
            <a:fld id="{854CDBE3-1EAF-7B4F-94D3-113EB440278E}"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In 2007 the Beazley archive was moved from the museum to the Faculty of Classics’ new Ioannou School.</a:t>
            </a:r>
          </a:p>
          <a:p>
            <a:endParaRPr lang="en-GB"/>
          </a:p>
          <a:p>
            <a:r>
              <a:rPr lang="en-GB"/>
              <a:t>Within the Classics faculty the study of ancient Greek and Latin language and literature has long predominated. Indeed,  the study of texts dominates Humanities at Oxford.</a:t>
            </a:r>
          </a:p>
        </p:txBody>
      </p:sp>
      <p:sp>
        <p:nvSpPr>
          <p:cNvPr id="33796" name="Slide Number Placeholder 3"/>
          <p:cNvSpPr>
            <a:spLocks noGrp="1"/>
          </p:cNvSpPr>
          <p:nvPr>
            <p:ph type="sldNum" sz="quarter" idx="5"/>
          </p:nvPr>
        </p:nvSpPr>
        <p:spPr bwMode="auto">
          <a:noFill/>
          <a:ln>
            <a:miter lim="800000"/>
            <a:headEnd/>
            <a:tailEnd/>
          </a:ln>
        </p:spPr>
        <p:txBody>
          <a:bodyPr/>
          <a:lstStyle/>
          <a:p>
            <a:fld id="{7AA2A5CB-5584-AF4F-9C11-62449197486A}" type="slidenum">
              <a:rPr lang="en-US"/>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43D9D50C-C2A5-7F4B-BAB5-6457F0A752F1}" type="slidenum">
              <a:rPr lang="en-US"/>
              <a:pPr/>
              <a:t>43</a:t>
            </a:fld>
            <a:endParaRPr lang="en-US"/>
          </a:p>
        </p:txBody>
      </p:sp>
      <p:sp>
        <p:nvSpPr>
          <p:cNvPr id="28675" name="Rectangle 2"/>
          <p:cNvSpPr>
            <a:spLocks noChangeArrowheads="1" noTextEdit="1"/>
          </p:cNvSpPr>
          <p:nvPr>
            <p:ph type="sldImg"/>
          </p:nvPr>
        </p:nvSpPr>
        <p:spPr>
          <a:ln/>
        </p:spPr>
      </p:sp>
      <p:sp>
        <p:nvSpPr>
          <p:cNvPr id="28676" name="Rectangle 3"/>
          <p:cNvSpPr>
            <a:spLocks noGrp="1" noChangeArrowheads="1"/>
          </p:cNvSpPr>
          <p:nvPr>
            <p:ph type="body" idx="1"/>
          </p:nvPr>
        </p:nvSpPr>
        <p:spPr>
          <a:xfrm>
            <a:off x="917199" y="4779686"/>
            <a:ext cx="5039478" cy="4528582"/>
          </a:xfrm>
          <a:noFill/>
          <a:ln w="9525"/>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F1F4A363-C208-A044-8B80-85EEB1AA5CD2}" type="slidenum">
              <a:rPr lang="en-US"/>
              <a:pPr/>
              <a:t>44</a:t>
            </a:fld>
            <a:endParaRPr lang="en-US"/>
          </a:p>
        </p:txBody>
      </p:sp>
      <p:sp>
        <p:nvSpPr>
          <p:cNvPr id="30723" name="Rectangle 2"/>
          <p:cNvSpPr>
            <a:spLocks noChangeArrowheads="1" noTextEdit="1"/>
          </p:cNvSpPr>
          <p:nvPr>
            <p:ph type="sldImg"/>
          </p:nvPr>
        </p:nvSpPr>
        <p:spPr>
          <a:ln/>
        </p:spPr>
      </p:sp>
      <p:sp>
        <p:nvSpPr>
          <p:cNvPr id="30724" name="Rectangle 3"/>
          <p:cNvSpPr>
            <a:spLocks noGrp="1" noChangeArrowheads="1"/>
          </p:cNvSpPr>
          <p:nvPr>
            <p:ph type="body" idx="1"/>
          </p:nvPr>
        </p:nvSpPr>
        <p:spPr>
          <a:noFill/>
          <a:ln w="9525"/>
        </p:spPr>
        <p:txBody>
          <a:bodyPr/>
          <a:lstStyle/>
          <a:p>
            <a:pPr eaLnBrk="1" hangingPunct="1"/>
            <a:endParaRPr lang="en-GB"/>
          </a:p>
          <a:p>
            <a:pPr eaLnBrk="1" hangingPunct="1"/>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088A1C9-669E-BF4D-9464-409EE661D5DC}" type="slidenum">
              <a:rPr lang="en-US"/>
              <a:pPr/>
              <a:t>45</a:t>
            </a:fld>
            <a:endParaRPr lang="en-US"/>
          </a:p>
        </p:txBody>
      </p:sp>
      <p:sp>
        <p:nvSpPr>
          <p:cNvPr id="32771" name="Rectangle 2"/>
          <p:cNvSpPr>
            <a:spLocks noChangeArrowheads="1" noTextEdit="1"/>
          </p:cNvSpPr>
          <p:nvPr>
            <p:ph type="sldImg"/>
          </p:nvPr>
        </p:nvSpPr>
        <p:spPr>
          <a:ln/>
        </p:spPr>
      </p:sp>
      <p:sp>
        <p:nvSpPr>
          <p:cNvPr id="32772" name="Rectangle 3"/>
          <p:cNvSpPr>
            <a:spLocks noGrp="1" noChangeArrowheads="1"/>
          </p:cNvSpPr>
          <p:nvPr>
            <p:ph type="body" idx="1"/>
          </p:nvPr>
        </p:nvSpPr>
        <p:spPr>
          <a:noFill/>
          <a:ln w="9525"/>
        </p:spPr>
        <p:txBody>
          <a:bodyPr/>
          <a:lstStyle/>
          <a:p>
            <a:pPr eaLnBrk="1" hangingPunct="1"/>
            <a:r>
              <a:rPr lang="en-GB"/>
              <a:t>First demo here</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EB11493-3126-6143-9901-143DB06A9340}" type="slidenum">
              <a:rPr lang="en-US"/>
              <a:pPr/>
              <a:t>46</a:t>
            </a:fld>
            <a:endParaRPr lang="en-US"/>
          </a:p>
        </p:txBody>
      </p:sp>
      <p:sp>
        <p:nvSpPr>
          <p:cNvPr id="34819" name="Rectangle 2"/>
          <p:cNvSpPr>
            <a:spLocks noChangeArrowheads="1" noTextEdit="1"/>
          </p:cNvSpPr>
          <p:nvPr>
            <p:ph type="sldImg"/>
          </p:nvPr>
        </p:nvSpPr>
        <p:spPr>
          <a:ln/>
        </p:spPr>
      </p:sp>
      <p:sp>
        <p:nvSpPr>
          <p:cNvPr id="34820" name="Rectangle 3"/>
          <p:cNvSpPr>
            <a:spLocks noGrp="1" noChangeArrowheads="1"/>
          </p:cNvSpPr>
          <p:nvPr>
            <p:ph type="body" idx="1"/>
          </p:nvPr>
        </p:nvSpPr>
        <p:spPr>
          <a:noFill/>
          <a:ln w="9525"/>
        </p:spPr>
        <p:txBody>
          <a:bodyPr/>
          <a:lstStyle/>
          <a:p>
            <a:pPr eaLnBrk="1" hangingPunct="1"/>
            <a:r>
              <a:rPr lang="en-US"/>
              <a:t>http://4.bp.blogspot.com/_uekyjQXowno/SlDXh1RW03I/AAAAAAAADPw/ViCC-JtM1GI/s400/Competitor+in+chariot+race,+Greek+vase,+5th+century+BC_c_Bridgeman+Art+Library+_Getty+Images.jpg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4721A19-9279-5646-B017-ECA343AE63D0}" type="slidenum">
              <a:rPr lang="en-US"/>
              <a:pPr/>
              <a:t>47</a:t>
            </a:fld>
            <a:endParaRPr lang="en-US"/>
          </a:p>
        </p:txBody>
      </p:sp>
      <p:sp>
        <p:nvSpPr>
          <p:cNvPr id="36867" name="Rectangle 2"/>
          <p:cNvSpPr>
            <a:spLocks noChangeArrowheads="1" noTextEdit="1"/>
          </p:cNvSpPr>
          <p:nvPr>
            <p:ph type="sldImg"/>
          </p:nvPr>
        </p:nvSpPr>
        <p:spPr>
          <a:ln/>
        </p:spPr>
      </p:sp>
      <p:sp>
        <p:nvSpPr>
          <p:cNvPr id="36868" name="Rectangle 3"/>
          <p:cNvSpPr>
            <a:spLocks noGrp="1" noChangeArrowheads="1"/>
          </p:cNvSpPr>
          <p:nvPr>
            <p:ph type="body" idx="1"/>
          </p:nvPr>
        </p:nvSpPr>
        <p:spPr>
          <a:noFill/>
          <a:ln w="9525"/>
        </p:spPr>
        <p:txBody>
          <a:bodyPr/>
          <a:lstStyle/>
          <a:p>
            <a:pPr eaLnBrk="1" hangingPunct="1"/>
            <a:r>
              <a:rPr lang="en-GB"/>
              <a:t>A non expert can use an image from the web to find out more information about the vase/decorations/age etc</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2130003-BE33-374A-8B57-E7EF0BF22526}" type="slidenum">
              <a:rPr lang="en-US"/>
              <a:pPr/>
              <a:t>49</a:t>
            </a:fld>
            <a:endParaRPr lang="en-US"/>
          </a:p>
        </p:txBody>
      </p:sp>
      <p:sp>
        <p:nvSpPr>
          <p:cNvPr id="39939" name="Rectangle 2"/>
          <p:cNvSpPr>
            <a:spLocks noChangeArrowheads="1" noTextEdit="1"/>
          </p:cNvSpPr>
          <p:nvPr>
            <p:ph type="sldImg"/>
          </p:nvPr>
        </p:nvSpPr>
        <p:spPr>
          <a:ln/>
        </p:spPr>
      </p:sp>
      <p:sp>
        <p:nvSpPr>
          <p:cNvPr id="39940" name="Rectangle 3"/>
          <p:cNvSpPr>
            <a:spLocks noGrp="1" noChangeArrowheads="1"/>
          </p:cNvSpPr>
          <p:nvPr>
            <p:ph type="body" idx="1"/>
          </p:nvPr>
        </p:nvSpPr>
        <p:spPr>
          <a:noFill/>
          <a:ln w="9525"/>
        </p:spPr>
        <p:txBody>
          <a:bodyPr/>
          <a:lstStyle/>
          <a:p>
            <a:pPr eaLnBrk="1" hangingPunct="1"/>
            <a:r>
              <a:rPr lang="en-GB"/>
              <a:t>The representation builds in invariance to view point (change in scale, foreshortening)</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F46870F1-D2E6-134E-80E7-1397F2F4298A}" type="slidenum">
              <a:rPr lang="en-US"/>
              <a:pPr/>
              <a:t>50</a:t>
            </a:fld>
            <a:endParaRPr lang="en-US"/>
          </a:p>
        </p:txBody>
      </p:sp>
      <p:sp>
        <p:nvSpPr>
          <p:cNvPr id="41987" name="Rectangle 2"/>
          <p:cNvSpPr>
            <a:spLocks noChangeArrowheads="1" noTextEdit="1"/>
          </p:cNvSpPr>
          <p:nvPr>
            <p:ph type="sldImg"/>
          </p:nvPr>
        </p:nvSpPr>
        <p:spPr>
          <a:xfrm>
            <a:off x="2129902" y="753310"/>
            <a:ext cx="2620892" cy="3775273"/>
          </a:xfrm>
          <a:ln/>
        </p:spPr>
      </p:sp>
      <p:sp>
        <p:nvSpPr>
          <p:cNvPr id="41988" name="Rectangle 3"/>
          <p:cNvSpPr>
            <a:spLocks noGrp="1" noChangeArrowheads="1"/>
          </p:cNvSpPr>
          <p:nvPr>
            <p:ph type="body" idx="1"/>
          </p:nvPr>
        </p:nvSpPr>
        <p:spPr>
          <a:xfrm>
            <a:off x="914926" y="4781868"/>
            <a:ext cx="5044024" cy="4526399"/>
          </a:xfrm>
          <a:noFill/>
          <a:ln w="9525"/>
        </p:spPr>
        <p:txBody>
          <a:bodyPr/>
          <a:lstStyle/>
          <a:p>
            <a:pPr marL="228600" indent="-228600" eaLnBrk="1" hangingPunct="1"/>
            <a:r>
              <a:rPr lang="en-GB">
                <a:solidFill>
                  <a:srgbClr val="0000CC"/>
                </a:solidFill>
              </a:rPr>
              <a:t>Each image is represented by 1000s of visual words, and can now use standard Information Retrieval methods – as Google does – for immediate retrieval</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9B0026A-CCDB-6245-A2CF-143ACE63FA72}" type="slidenum">
              <a:rPr lang="en-US"/>
              <a:pPr/>
              <a:t>51</a:t>
            </a:fld>
            <a:endParaRPr lang="en-US"/>
          </a:p>
        </p:txBody>
      </p:sp>
      <p:sp>
        <p:nvSpPr>
          <p:cNvPr id="44035" name="Rectangle 2"/>
          <p:cNvSpPr>
            <a:spLocks noChangeArrowheads="1" noTextEdit="1"/>
          </p:cNvSpPr>
          <p:nvPr>
            <p:ph type="sldImg"/>
          </p:nvPr>
        </p:nvSpPr>
        <p:spPr>
          <a:ln/>
        </p:spPr>
      </p:sp>
      <p:sp>
        <p:nvSpPr>
          <p:cNvPr id="44036" name="Rectangle 3"/>
          <p:cNvSpPr>
            <a:spLocks noGrp="1" noChangeArrowheads="1"/>
          </p:cNvSpPr>
          <p:nvPr>
            <p:ph type="body" idx="1"/>
          </p:nvPr>
        </p:nvSpPr>
        <p:spPr>
          <a:noFill/>
          <a:ln w="9525"/>
        </p:spPr>
        <p:txBody>
          <a:bodyPr/>
          <a:lstStyle/>
          <a:p>
            <a:pPr eaLnBrk="1" hangingPunct="1"/>
            <a:r>
              <a:rPr lang="en-GB"/>
              <a:t>A demo on another dataset within CLAROS. Now sculptures, but exactly the same method.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6876B7B-49F4-FC46-A00B-61D3254ECD8D}" type="slidenum">
              <a:rPr lang="en-US"/>
              <a:pPr/>
              <a:t>54</a:t>
            </a:fld>
            <a:endParaRPr lang="en-US"/>
          </a:p>
        </p:txBody>
      </p:sp>
      <p:sp>
        <p:nvSpPr>
          <p:cNvPr id="48131" name="Rectangle 2"/>
          <p:cNvSpPr>
            <a:spLocks noChangeArrowheads="1" noTextEdit="1"/>
          </p:cNvSpPr>
          <p:nvPr>
            <p:ph type="sldImg"/>
          </p:nvPr>
        </p:nvSpPr>
        <p:spPr>
          <a:ln/>
        </p:spPr>
      </p:sp>
      <p:sp>
        <p:nvSpPr>
          <p:cNvPr id="48132" name="Rectangle 3"/>
          <p:cNvSpPr>
            <a:spLocks noGrp="1" noChangeArrowheads="1"/>
          </p:cNvSpPr>
          <p:nvPr>
            <p:ph type="body" idx="1"/>
          </p:nvPr>
        </p:nvSpPr>
        <p:spPr>
          <a:noFill/>
          <a:ln w="9525"/>
        </p:spPr>
        <p:txBody>
          <a:bodyPr/>
          <a:lstStyle/>
          <a:p>
            <a:pPr eaLnBrk="1" hangingPunct="1"/>
            <a:r>
              <a:rPr lang="en-GB"/>
              <a:t>With hundreds of thousands of images, it is impossible for the archivist to check everything – such as for duplicate entries. Can also use visual access for in-house data management.</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057BFE5-0327-E84A-8671-5561D0E5943A}" type="slidenum">
              <a:rPr lang="en-US"/>
              <a:pPr/>
              <a:t>56</a:t>
            </a:fld>
            <a:endParaRPr lang="en-US"/>
          </a:p>
        </p:txBody>
      </p:sp>
      <p:sp>
        <p:nvSpPr>
          <p:cNvPr id="51203" name="Slide Image Placeholder 1"/>
          <p:cNvSpPr>
            <a:spLocks noGrp="1" noRot="1" noChangeAspect="1" noTextEdit="1"/>
          </p:cNvSpPr>
          <p:nvPr>
            <p:ph type="sldImg"/>
          </p:nvPr>
        </p:nvSpPr>
        <p:spPr>
          <a:xfrm>
            <a:off x="2127628" y="755491"/>
            <a:ext cx="2618619" cy="3773091"/>
          </a:xfrm>
          <a:ln/>
        </p:spPr>
      </p:sp>
      <p:sp>
        <p:nvSpPr>
          <p:cNvPr id="51204" name="Notes Placeholder 2"/>
          <p:cNvSpPr>
            <a:spLocks noGrp="1"/>
          </p:cNvSpPr>
          <p:nvPr>
            <p:ph type="body" idx="1"/>
          </p:nvPr>
        </p:nvSpPr>
        <p:spPr>
          <a:xfrm>
            <a:off x="916062" y="4779686"/>
            <a:ext cx="5041751" cy="4526398"/>
          </a:xfrm>
          <a:noFill/>
          <a:ln w="9525"/>
        </p:spPr>
        <p:txBody>
          <a:bodyPr wrap="square" lIns="91440" tIns="45720" rIns="91440" bIns="45720" anchor="t"/>
          <a:lstStyle/>
          <a:p>
            <a:pPr eaLnBrk="1" hangingPunct="1"/>
            <a:r>
              <a:rPr lang="en-GB"/>
              <a:t>Now turn from finding a specific vase in an archive from a visual query, to classifying an object from a visual query. For example, labelling a vase by its shape.</a:t>
            </a:r>
          </a:p>
          <a:p>
            <a:pPr eaLnBrk="1" hangingPunct="1"/>
            <a:r>
              <a:rPr lang="en-GB"/>
              <a:t>You might see an object on the web or in a museum. You could upload it to your mobile phone.</a:t>
            </a:r>
          </a:p>
          <a:p>
            <a:pPr eaLnBrk="1" hangingPunct="1"/>
            <a:r>
              <a:rPr lang="en-GB"/>
              <a:t>Without using any words to search your image can be sent to the CLAROS site and you will be shown similar pieces.</a:t>
            </a:r>
          </a:p>
          <a:p>
            <a:pPr eaLnBrk="1" hangingPunct="1"/>
            <a:r>
              <a:rPr lang="en-GB"/>
              <a:t> </a:t>
            </a:r>
          </a:p>
          <a:p>
            <a:pPr eaLnBrk="1" hangingPunct="1"/>
            <a:r>
              <a:rPr lang="en-GB"/>
              <a:t> </a:t>
            </a:r>
          </a:p>
          <a:p>
            <a:pPr eaLnBrk="1" hangingPunct="1"/>
            <a:endParaRPr lang="en-GB"/>
          </a:p>
          <a:p>
            <a:pPr eaLnBrk="1" hangingPunct="1"/>
            <a:endParaRPr lang="en-GB"/>
          </a:p>
        </p:txBody>
      </p:sp>
      <p:sp>
        <p:nvSpPr>
          <p:cNvPr id="51205" name="Slide Number Placeholder 3"/>
          <p:cNvSpPr txBox="1">
            <a:spLocks noGrp="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fld id="{15C92AFE-1C64-4A43-86AA-2063C02B81E0}" type="slidenum">
              <a:rPr lang="en-US" sz="1200">
                <a:solidFill>
                  <a:schemeClr val="tx1"/>
                </a:solidFill>
                <a:ea typeface="ＭＳ Ｐゴシック" charset="-128"/>
                <a:cs typeface="ＭＳ Ｐゴシック" charset="-128"/>
              </a:rPr>
              <a:pPr algn="r"/>
              <a:t>56</a:t>
            </a:fld>
            <a:endParaRPr lang="en-US" sz="1200">
              <a:solidFill>
                <a:schemeClr val="tx1"/>
              </a:solidFill>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a:t>Classical archaeology is an object-based discipline that and belongs to two divisions – Classics in Humanities and the School of Archaeology in Social Sciences. We are naturally multi-disciplinary. We benefit from the intellectual rigour of linguistics-based Classics and the science-base of archaeology. </a:t>
            </a:r>
          </a:p>
          <a:p>
            <a:pPr eaLnBrk="1" hangingPunct="1">
              <a:spcBef>
                <a:spcPct val="0"/>
              </a:spcBef>
            </a:pPr>
            <a:endParaRPr lang="en-US"/>
          </a:p>
        </p:txBody>
      </p:sp>
      <p:sp>
        <p:nvSpPr>
          <p:cNvPr id="34820" name="Slide Number Placeholder 3"/>
          <p:cNvSpPr>
            <a:spLocks noGrp="1"/>
          </p:cNvSpPr>
          <p:nvPr>
            <p:ph type="sldNum" sz="quarter" idx="5"/>
          </p:nvPr>
        </p:nvSpPr>
        <p:spPr bwMode="auto">
          <a:noFill/>
          <a:ln>
            <a:miter lim="800000"/>
            <a:headEnd/>
            <a:tailEnd/>
          </a:ln>
        </p:spPr>
        <p:txBody>
          <a:bodyPr/>
          <a:lstStyle/>
          <a:p>
            <a:fld id="{08C827F8-7E58-6F41-B388-F35CCD973746}" type="slidenum">
              <a:rPr lang="en-US"/>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A65A0DB-83BD-4D4B-9280-242DDB9E99BA}" type="slidenum">
              <a:rPr lang="en-US"/>
              <a:pPr/>
              <a:t>57</a:t>
            </a:fld>
            <a:endParaRPr lang="en-US"/>
          </a:p>
        </p:txBody>
      </p:sp>
      <p:sp>
        <p:nvSpPr>
          <p:cNvPr id="53251" name="Rectangle 9"/>
          <p:cNvSpPr txBox="1">
            <a:spLocks noGrp="1" noChangeArrowheads="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buFont typeface="Times New Roman" charset="0"/>
              <a:buNone/>
            </a:pPr>
            <a:fld id="{9BCB010A-E9BD-B848-9688-21C90F4F8BCA}" type="slidenum">
              <a:rPr lang="en-US" sz="1200">
                <a:solidFill>
                  <a:schemeClr val="tx1"/>
                </a:solidFill>
                <a:latin typeface="Times New Roman" charset="0"/>
              </a:rPr>
              <a:pPr algn="r">
                <a:buFont typeface="Times New Roman" charset="0"/>
                <a:buNone/>
              </a:pPr>
              <a:t>57</a:t>
            </a:fld>
            <a:endParaRPr lang="en-US" sz="1200">
              <a:solidFill>
                <a:schemeClr val="tx1"/>
              </a:solidFill>
              <a:latin typeface="Times New Roman" charset="0"/>
            </a:endParaRPr>
          </a:p>
        </p:txBody>
      </p:sp>
      <p:sp>
        <p:nvSpPr>
          <p:cNvPr id="53252" name="Text Box 1"/>
          <p:cNvSpPr txBox="1">
            <a:spLocks noChangeArrowheads="1"/>
          </p:cNvSpPr>
          <p:nvPr/>
        </p:nvSpPr>
        <p:spPr bwMode="auto">
          <a:xfrm>
            <a:off x="1146783" y="755491"/>
            <a:ext cx="4582583" cy="3773091"/>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sz="2400">
              <a:solidFill>
                <a:schemeClr val="tx1"/>
              </a:solidFill>
              <a:ea typeface="ＭＳ Ｐゴシック" charset="-128"/>
              <a:cs typeface="ＭＳ Ｐゴシック" charset="-128"/>
            </a:endParaRPr>
          </a:p>
        </p:txBody>
      </p:sp>
      <p:sp>
        <p:nvSpPr>
          <p:cNvPr id="53253" name="Text Box 2"/>
          <p:cNvSpPr>
            <a:spLocks noChangeArrowheads="1"/>
          </p:cNvSpPr>
          <p:nvPr>
            <p:ph type="body"/>
          </p:nvPr>
        </p:nvSpPr>
        <p:spPr>
          <a:xfrm>
            <a:off x="916062" y="4779686"/>
            <a:ext cx="5041751" cy="4526398"/>
          </a:xfrm>
          <a:noFill/>
          <a:ln w="9525"/>
        </p:spPr>
        <p:txBody>
          <a:bodyPr wrap="square" lIns="91440" tIns="45720" rIns="91440" bIns="45720" anchor="t"/>
          <a:lstStyle/>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Create a ‘description’ of the object in each image – in this case, the shape of the vase, not the decoration or the material.</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A number of processing steps were then carried out automatically:</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first, the vase is separated from the background</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second, the mid-line of the vase is computed, and the shape of the silhouette described in terms of its distance from this line</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p>
        </p:txBody>
      </p:sp>
      <p:sp>
        <p:nvSpPr>
          <p:cNvPr id="53254" name="Text Box 3"/>
          <p:cNvSpPr txBox="1">
            <a:spLocks noChangeArrowheads="1"/>
          </p:cNvSpPr>
          <p:nvPr/>
        </p:nvSpPr>
        <p:spPr bwMode="auto">
          <a:xfrm>
            <a:off x="3894969" y="9559371"/>
            <a:ext cx="2978906" cy="502205"/>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2400C699-E231-904F-9D42-5E8D7EE6F61A}" type="slidenum">
              <a:rPr lang="en-US" sz="1200">
                <a:solidFill>
                  <a:srgbClr val="000000"/>
                </a:solidFill>
                <a:ea typeface="ＭＳ Ｐゴシック" charset="-128"/>
                <a:cs typeface="ＭＳ Ｐゴシック" charset="-128"/>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57</a:t>
            </a:fld>
            <a:endParaRPr lang="en-US" sz="1200">
              <a:solidFill>
                <a:srgbClr val="000000"/>
              </a:solidFill>
              <a:ea typeface="ＭＳ Ｐゴシック" charset="-128"/>
              <a:cs typeface="ＭＳ Ｐゴシック" charset="-128"/>
            </a:endParaRPr>
          </a:p>
        </p:txBody>
      </p:sp>
      <p:sp>
        <p:nvSpPr>
          <p:cNvPr id="53255" name="Rectangle 5"/>
          <p:cNvSpPr>
            <a:spLocks noGrp="1" noChangeArrowheads="1" noTextEdit="1"/>
          </p:cNvSpPr>
          <p:nvPr>
            <p:ph type="sldImg"/>
          </p:nvPr>
        </p:nvSpPr>
        <p:spPr>
          <a:xfrm>
            <a:off x="2127628" y="755491"/>
            <a:ext cx="2618619" cy="3773091"/>
          </a:xfrm>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1E0E59E-0961-8146-8419-805ADEF23CEA}" type="slidenum">
              <a:rPr lang="en-US"/>
              <a:pPr/>
              <a:t>58</a:t>
            </a:fld>
            <a:endParaRPr lang="en-US"/>
          </a:p>
        </p:txBody>
      </p:sp>
      <p:sp>
        <p:nvSpPr>
          <p:cNvPr id="55299" name="Slide Image Placeholder 1"/>
          <p:cNvSpPr>
            <a:spLocks noGrp="1" noRot="1" noChangeAspect="1" noTextEdit="1"/>
          </p:cNvSpPr>
          <p:nvPr>
            <p:ph type="sldImg"/>
          </p:nvPr>
        </p:nvSpPr>
        <p:spPr>
          <a:xfrm>
            <a:off x="2127628" y="755491"/>
            <a:ext cx="2618619" cy="3773091"/>
          </a:xfrm>
          <a:ln/>
        </p:spPr>
      </p:sp>
      <p:sp>
        <p:nvSpPr>
          <p:cNvPr id="55300" name="Notes Placeholder 2"/>
          <p:cNvSpPr>
            <a:spLocks noGrp="1"/>
          </p:cNvSpPr>
          <p:nvPr>
            <p:ph type="body" idx="1"/>
          </p:nvPr>
        </p:nvSpPr>
        <p:spPr>
          <a:xfrm>
            <a:off x="916062" y="4779686"/>
            <a:ext cx="5041751" cy="4526398"/>
          </a:xfrm>
          <a:noFill/>
          <a:ln w="9525"/>
        </p:spPr>
        <p:txBody>
          <a:bodyPr wrap="square" lIns="91440" tIns="45720" rIns="91440" bIns="45720" anchor="t"/>
          <a:lstStyle/>
          <a:p>
            <a:pPr eaLnBrk="1" hangingPunct="1"/>
            <a:endParaRPr lang="en-GB"/>
          </a:p>
          <a:p>
            <a:pPr eaLnBrk="1" hangingPunct="1"/>
            <a:r>
              <a:rPr lang="en-GB"/>
              <a:t>Vases with similar shape will be close together in this space, and those with different shapes further away.</a:t>
            </a:r>
          </a:p>
          <a:p>
            <a:pPr eaLnBrk="1" hangingPunct="1"/>
            <a:r>
              <a:rPr lang="en-GB"/>
              <a:t> </a:t>
            </a:r>
          </a:p>
          <a:p>
            <a:pPr eaLnBrk="1" hangingPunct="1"/>
            <a:r>
              <a:rPr lang="en-GB"/>
              <a:t>A rounded shape with two handles – for example, the amphora above - is clearly nothing like a more cylindrical shape with one handle hidden from view – a lekythos below.</a:t>
            </a:r>
          </a:p>
        </p:txBody>
      </p:sp>
      <p:sp>
        <p:nvSpPr>
          <p:cNvPr id="55301" name="Slide Number Placeholder 3"/>
          <p:cNvSpPr txBox="1">
            <a:spLocks noGrp="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fld id="{9FF6E6A0-B695-D940-B0D7-6F380446E82C}" type="slidenum">
              <a:rPr lang="en-US" sz="1200">
                <a:solidFill>
                  <a:schemeClr val="tx1"/>
                </a:solidFill>
                <a:ea typeface="ＭＳ Ｐゴシック" charset="-128"/>
                <a:cs typeface="ＭＳ Ｐゴシック" charset="-128"/>
              </a:rPr>
              <a:pPr algn="r"/>
              <a:t>58</a:t>
            </a:fld>
            <a:endParaRPr lang="en-US" sz="1200">
              <a:solidFill>
                <a:schemeClr val="tx1"/>
              </a:solidFill>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FA5472D6-FB13-BD40-BC95-D9EE695CEF01}" type="slidenum">
              <a:rPr lang="en-US"/>
              <a:pPr/>
              <a:t>59</a:t>
            </a:fld>
            <a:endParaRPr lang="en-US"/>
          </a:p>
        </p:txBody>
      </p:sp>
      <p:sp>
        <p:nvSpPr>
          <p:cNvPr id="57347" name="Slide Image Placeholder 1"/>
          <p:cNvSpPr>
            <a:spLocks noGrp="1" noRot="1" noChangeAspect="1" noTextEdit="1"/>
          </p:cNvSpPr>
          <p:nvPr>
            <p:ph type="sldImg"/>
          </p:nvPr>
        </p:nvSpPr>
        <p:spPr>
          <a:xfrm>
            <a:off x="2127628" y="755491"/>
            <a:ext cx="2618619" cy="3773091"/>
          </a:xfrm>
          <a:ln/>
        </p:spPr>
      </p:sp>
      <p:sp>
        <p:nvSpPr>
          <p:cNvPr id="57348" name="Notes Placeholder 2"/>
          <p:cNvSpPr>
            <a:spLocks noGrp="1"/>
          </p:cNvSpPr>
          <p:nvPr>
            <p:ph type="body" idx="1"/>
          </p:nvPr>
        </p:nvSpPr>
        <p:spPr>
          <a:xfrm>
            <a:off x="916062" y="4779686"/>
            <a:ext cx="5041751" cy="4526398"/>
          </a:xfrm>
          <a:noFill/>
          <a:ln w="9525"/>
        </p:spPr>
        <p:txBody>
          <a:bodyPr wrap="square" lIns="91440" tIns="45720" rIns="91440" bIns="45720" anchor="t"/>
          <a:lstStyle/>
          <a:p>
            <a:pPr eaLnBrk="1" hangingPunct="1"/>
            <a:r>
              <a:rPr lang="en-GB"/>
              <a:t>This information can then be used to classify the shape of a new vase : if several of the ‘close neighbours’ all agree on the shape, then we can be confident that it does have that shape. </a:t>
            </a:r>
          </a:p>
          <a:p>
            <a:pPr eaLnBrk="1" hangingPunct="1"/>
            <a:endParaRPr lang="en-GB"/>
          </a:p>
        </p:txBody>
      </p:sp>
      <p:sp>
        <p:nvSpPr>
          <p:cNvPr id="57349" name="Slide Number Placeholder 3"/>
          <p:cNvSpPr txBox="1">
            <a:spLocks noGrp="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fld id="{AFB422B9-B1EB-6B47-BF15-C870FA8C3BB6}" type="slidenum">
              <a:rPr lang="en-US" sz="1200">
                <a:solidFill>
                  <a:schemeClr val="tx1"/>
                </a:solidFill>
                <a:ea typeface="ＭＳ Ｐゴシック" charset="-128"/>
                <a:cs typeface="ＭＳ Ｐゴシック" charset="-128"/>
              </a:rPr>
              <a:pPr algn="r"/>
              <a:t>59</a:t>
            </a:fld>
            <a:endParaRPr lang="en-US" sz="1200">
              <a:solidFill>
                <a:schemeClr val="tx1"/>
              </a:solidFill>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621B428-56D1-E740-90B4-B00AB9F82F44}" type="slidenum">
              <a:rPr lang="en-US"/>
              <a:pPr/>
              <a:t>60</a:t>
            </a:fld>
            <a:endParaRPr lang="en-US"/>
          </a:p>
        </p:txBody>
      </p:sp>
      <p:sp>
        <p:nvSpPr>
          <p:cNvPr id="59395" name="Slide Image Placeholder 1"/>
          <p:cNvSpPr>
            <a:spLocks noGrp="1" noRot="1" noChangeAspect="1" noTextEdit="1"/>
          </p:cNvSpPr>
          <p:nvPr>
            <p:ph type="sldImg"/>
          </p:nvPr>
        </p:nvSpPr>
        <p:spPr>
          <a:xfrm>
            <a:off x="2127628" y="755491"/>
            <a:ext cx="2618619" cy="3773091"/>
          </a:xfrm>
          <a:ln/>
        </p:spPr>
      </p:sp>
      <p:sp>
        <p:nvSpPr>
          <p:cNvPr id="59396" name="Notes Placeholder 2"/>
          <p:cNvSpPr>
            <a:spLocks noGrp="1"/>
          </p:cNvSpPr>
          <p:nvPr>
            <p:ph type="body" idx="1"/>
          </p:nvPr>
        </p:nvSpPr>
        <p:spPr>
          <a:xfrm>
            <a:off x="916062" y="4779686"/>
            <a:ext cx="5041751" cy="4526398"/>
          </a:xfrm>
          <a:noFill/>
          <a:ln w="9525"/>
        </p:spPr>
        <p:txBody>
          <a:bodyPr wrap="square" lIns="91440" tIns="45720" rIns="91440" bIns="45720" anchor="t"/>
          <a:lstStyle/>
          <a:p>
            <a:pPr eaLnBrk="1" hangingPunct="1"/>
            <a:r>
              <a:rPr lang="en-GB"/>
              <a:t>As part of Claros we have provided an on-line service to accept images, initially of vases, to be classified.</a:t>
            </a:r>
          </a:p>
          <a:p>
            <a:pPr eaLnBrk="1" hangingPunct="1"/>
            <a:endParaRPr lang="en-GB"/>
          </a:p>
          <a:p>
            <a:pPr eaLnBrk="1" hangingPunct="1"/>
            <a:r>
              <a:rPr lang="en-GB"/>
              <a:t>The greeting web page looks like this, and a user can upload an image starting from the web or from a photo on his own computer.</a:t>
            </a:r>
          </a:p>
          <a:p>
            <a:pPr eaLnBrk="1" hangingPunct="1"/>
            <a:endParaRPr lang="en-US"/>
          </a:p>
        </p:txBody>
      </p:sp>
      <p:sp>
        <p:nvSpPr>
          <p:cNvPr id="59397" name="Slide Number Placeholder 3"/>
          <p:cNvSpPr txBox="1">
            <a:spLocks noGrp="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fld id="{9D396FDB-F570-3E45-A403-D4E73B889F5E}" type="slidenum">
              <a:rPr lang="en-US" sz="1200">
                <a:solidFill>
                  <a:schemeClr val="tx1"/>
                </a:solidFill>
                <a:ea typeface="ＭＳ Ｐゴシック" charset="-128"/>
                <a:cs typeface="ＭＳ Ｐゴシック" charset="-128"/>
              </a:rPr>
              <a:pPr algn="r"/>
              <a:t>60</a:t>
            </a:fld>
            <a:endParaRPr lang="en-US" sz="1200">
              <a:solidFill>
                <a:schemeClr val="tx1"/>
              </a:solidFill>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90C52ED-BBB6-5447-90AA-821E770A344B}" type="slidenum">
              <a:rPr lang="en-US"/>
              <a:pPr/>
              <a:t>61</a:t>
            </a:fld>
            <a:endParaRPr lang="en-US"/>
          </a:p>
        </p:txBody>
      </p:sp>
      <p:sp>
        <p:nvSpPr>
          <p:cNvPr id="61443" name="Slide Image Placeholder 1"/>
          <p:cNvSpPr>
            <a:spLocks noGrp="1" noRot="1" noChangeAspect="1" noTextEdit="1"/>
          </p:cNvSpPr>
          <p:nvPr>
            <p:ph type="sldImg"/>
          </p:nvPr>
        </p:nvSpPr>
        <p:spPr>
          <a:xfrm>
            <a:off x="2127628" y="755491"/>
            <a:ext cx="2618619" cy="3773091"/>
          </a:xfrm>
          <a:ln/>
        </p:spPr>
      </p:sp>
      <p:sp>
        <p:nvSpPr>
          <p:cNvPr id="61444" name="Notes Placeholder 2"/>
          <p:cNvSpPr>
            <a:spLocks noGrp="1"/>
          </p:cNvSpPr>
          <p:nvPr>
            <p:ph type="body" idx="1"/>
          </p:nvPr>
        </p:nvSpPr>
        <p:spPr>
          <a:xfrm>
            <a:off x="916062" y="4779686"/>
            <a:ext cx="5041751" cy="4526398"/>
          </a:xfrm>
          <a:noFill/>
          <a:ln w="9525"/>
        </p:spPr>
        <p:txBody>
          <a:bodyPr wrap="square" lIns="91440" tIns="45720" rIns="91440" bIns="45720" anchor="t"/>
          <a:lstStyle/>
          <a:p>
            <a:pPr eaLnBrk="1" hangingPunct="1"/>
            <a:r>
              <a:rPr lang="en-GB"/>
              <a:t>Here is an example.</a:t>
            </a:r>
          </a:p>
          <a:p>
            <a:pPr eaLnBrk="1" hangingPunct="1"/>
            <a:endParaRPr lang="en-GB"/>
          </a:p>
          <a:p>
            <a:pPr eaLnBrk="1" hangingPunct="1"/>
            <a:r>
              <a:rPr lang="en-GB"/>
              <a:t>The first image is the original upload (the query). </a:t>
            </a:r>
          </a:p>
          <a:p>
            <a:pPr eaLnBrk="1" hangingPunct="1"/>
            <a:r>
              <a:rPr lang="en-GB"/>
              <a:t>The second shows the separation of the vase foreground from the background  - in blue.  This separation processing takes a few seconds. The actual search, through 130,000 vase images takes a fraction of a second.</a:t>
            </a:r>
          </a:p>
          <a:p>
            <a:pPr eaLnBrk="1" hangingPunct="1"/>
            <a:r>
              <a:rPr lang="en-GB"/>
              <a:t>On the right are the images of the three closest vases, and they agree that the shape is 'amphora neck'</a:t>
            </a:r>
          </a:p>
          <a:p>
            <a:pPr eaLnBrk="1" hangingPunct="1"/>
            <a:r>
              <a:rPr lang="en-GB"/>
              <a:t> </a:t>
            </a:r>
          </a:p>
          <a:p>
            <a:pPr eaLnBrk="1" hangingPunct="1"/>
            <a:r>
              <a:rPr lang="en-GB"/>
              <a:t>Clicking on 'amphora neck' then links to the Claros timeline and a map showing the distribution of where these vases were found. </a:t>
            </a:r>
          </a:p>
          <a:p>
            <a:pPr eaLnBrk="1" hangingPunct="1"/>
            <a:endParaRPr lang="en-US"/>
          </a:p>
        </p:txBody>
      </p:sp>
      <p:sp>
        <p:nvSpPr>
          <p:cNvPr id="61445" name="Slide Number Placeholder 3"/>
          <p:cNvSpPr txBox="1">
            <a:spLocks noGrp="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fld id="{96E1BEEE-2DC4-1F49-A5A3-4B4D9018575B}" type="slidenum">
              <a:rPr lang="en-US" sz="1200">
                <a:solidFill>
                  <a:schemeClr val="tx1"/>
                </a:solidFill>
                <a:ea typeface="ＭＳ Ｐゴシック" charset="-128"/>
                <a:cs typeface="ＭＳ Ｐゴシック" charset="-128"/>
              </a:rPr>
              <a:pPr algn="r"/>
              <a:t>61</a:t>
            </a:fld>
            <a:endParaRPr lang="en-US" sz="1200">
              <a:solidFill>
                <a:schemeClr val="tx1"/>
              </a:solidFill>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4AF922C5-4818-D149-A2C1-865E66A6EA2C}" type="slidenum">
              <a:rPr lang="en-US"/>
              <a:pPr/>
              <a:t>62</a:t>
            </a:fld>
            <a:endParaRPr lang="en-US"/>
          </a:p>
        </p:txBody>
      </p:sp>
      <p:sp>
        <p:nvSpPr>
          <p:cNvPr id="63491" name="Rectangle 9"/>
          <p:cNvSpPr txBox="1">
            <a:spLocks noGrp="1" noChangeArrowheads="1"/>
          </p:cNvSpPr>
          <p:nvPr/>
        </p:nvSpPr>
        <p:spPr bwMode="auto">
          <a:xfrm>
            <a:off x="3894969" y="9559371"/>
            <a:ext cx="2978906" cy="502205"/>
          </a:xfrm>
          <a:prstGeom prst="rect">
            <a:avLst/>
          </a:prstGeom>
          <a:noFill/>
          <a:ln w="9525">
            <a:noFill/>
            <a:miter lim="800000"/>
            <a:headEnd/>
            <a:tailEnd/>
          </a:ln>
        </p:spPr>
        <p:txBody>
          <a:bodyPr anchor="b">
            <a:prstTxWarp prst="textNoShape">
              <a:avLst/>
            </a:prstTxWarp>
          </a:bodyPr>
          <a:lstStyle/>
          <a:p>
            <a:pPr algn="r">
              <a:buFont typeface="Times New Roman" charset="0"/>
              <a:buNone/>
            </a:pPr>
            <a:fld id="{8DE5559C-9B33-D646-854B-9D7695348EDD}" type="slidenum">
              <a:rPr lang="en-US" sz="1200">
                <a:solidFill>
                  <a:schemeClr val="tx1"/>
                </a:solidFill>
                <a:latin typeface="Times New Roman" charset="0"/>
              </a:rPr>
              <a:pPr algn="r">
                <a:buFont typeface="Times New Roman" charset="0"/>
                <a:buNone/>
              </a:pPr>
              <a:t>62</a:t>
            </a:fld>
            <a:endParaRPr lang="en-US" sz="1200">
              <a:solidFill>
                <a:schemeClr val="tx1"/>
              </a:solidFill>
              <a:latin typeface="Times New Roman" charset="0"/>
            </a:endParaRPr>
          </a:p>
        </p:txBody>
      </p:sp>
      <p:sp>
        <p:nvSpPr>
          <p:cNvPr id="63492" name="Text Box 1"/>
          <p:cNvSpPr txBox="1">
            <a:spLocks noChangeArrowheads="1"/>
          </p:cNvSpPr>
          <p:nvPr/>
        </p:nvSpPr>
        <p:spPr bwMode="auto">
          <a:xfrm>
            <a:off x="1146783" y="755491"/>
            <a:ext cx="4582583" cy="3773091"/>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sz="2400">
              <a:solidFill>
                <a:schemeClr val="tx1"/>
              </a:solidFill>
              <a:ea typeface="ＭＳ Ｐゴシック" charset="-128"/>
              <a:cs typeface="ＭＳ Ｐゴシック" charset="-128"/>
            </a:endParaRPr>
          </a:p>
        </p:txBody>
      </p:sp>
      <p:sp>
        <p:nvSpPr>
          <p:cNvPr id="63493" name="Text Box 2"/>
          <p:cNvSpPr>
            <a:spLocks noChangeArrowheads="1"/>
          </p:cNvSpPr>
          <p:nvPr>
            <p:ph type="body"/>
          </p:nvPr>
        </p:nvSpPr>
        <p:spPr>
          <a:xfrm>
            <a:off x="361424" y="4554785"/>
            <a:ext cx="6133979" cy="5360497"/>
          </a:xfrm>
          <a:noFill/>
          <a:ln w="9525"/>
        </p:spPr>
        <p:txBody>
          <a:bodyPr wrap="square" lIns="91440" tIns="45720" rIns="91440" bIns="45720" anchor="t"/>
          <a:lstStyle/>
          <a:p>
            <a:pPr eaLnBrk="1" hangingPunct="1"/>
            <a:r>
              <a:rPr lang="en-GB"/>
              <a:t>And a list of similar vases in CLAROS is also provided, all ordered by similarity in shape to the query vase.</a:t>
            </a:r>
          </a:p>
          <a:p>
            <a:pPr eaLnBrk="1" hangingPunct="1"/>
            <a:r>
              <a:rPr lang="en-GB"/>
              <a:t>Clicking on ANY of these provides information about ts date, location etc. - taken directly from the Beazley Archive pottery databases.</a:t>
            </a:r>
          </a:p>
          <a:p>
            <a:pPr eaLnBrk="1" hangingPunct="1"/>
            <a:r>
              <a:rPr lang="en-GB"/>
              <a:t> </a:t>
            </a:r>
          </a:p>
          <a:p>
            <a:pPr eaLnBrk="1" hangingPunct="1"/>
            <a:r>
              <a:rPr lang="en-GB"/>
              <a:t>We've illustrated the idea of searching by image with a vase, but we could use the same system for other objects in CLAROS, such as sculpture. </a:t>
            </a:r>
          </a:p>
          <a:p>
            <a:pPr eaLnBrk="1" hangingPunct="1"/>
            <a:r>
              <a:rPr lang="en-GB"/>
              <a:t>To help Rheinhard with his half million images of classical sculpture Andrew and his team only need to compute a new type of image descriptor.</a:t>
            </a:r>
          </a:p>
          <a:p>
            <a:pPr eaLnBrk="1" hangingPunct="1"/>
            <a:endParaRPr lang="en-GB"/>
          </a:p>
          <a:p>
            <a:pPr eaLnBrk="1" hangingPunct="1"/>
            <a:r>
              <a:rPr lang="en-GB"/>
              <a:t> It sounds simple but the technology is new and challenging.</a:t>
            </a:r>
          </a:p>
          <a:p>
            <a:pPr eaLnBrk="1" hangingPunct="1"/>
            <a:endParaRPr lang="en-GB"/>
          </a:p>
          <a:p>
            <a:pPr eaLnBrk="1" hangingPunct="1"/>
            <a:r>
              <a:rPr lang="en-GB"/>
              <a:t>And why are we doing this? After all. I could have told you it was an amphora –neck in a fraction of a second! </a:t>
            </a:r>
          </a:p>
          <a:p>
            <a:pPr eaLnBrk="1" hangingPunct="1"/>
            <a:endParaRPr lang="en-GB"/>
          </a:p>
          <a:p>
            <a:pPr eaLnBrk="1" hangingPunct="1"/>
            <a:r>
              <a:rPr lang="en-GB"/>
              <a:t>We are doing this primarily to broaden access: when there is no text in the search there are no language barriers. Anyone can search this way free and also be wholly from the constraints of the terminology that classical archaeologists have generated for centuries.</a:t>
            </a:r>
          </a:p>
          <a:p>
            <a:pPr eaLnBrk="1" hangingPunct="1"/>
            <a:endParaRPr lang="en-GB"/>
          </a:p>
          <a:p>
            <a:pPr eaLnBrk="1" hangingPunct="1"/>
            <a:r>
              <a:rPr lang="en-GB"/>
              <a:t>Looking farther ahead I see the potential for a global registry of antiquities that will engage with the public. </a:t>
            </a:r>
          </a:p>
          <a:p>
            <a:pPr eaLnBrk="1" hangingPunct="1"/>
            <a:endParaRPr lang="en-GB"/>
          </a:p>
          <a:p>
            <a:pPr eaLnBrk="1" hangingPunct="1"/>
            <a:r>
              <a:rPr lang="en-GB"/>
              <a:t>When a traveller, an excavator, a collector or a curator in a museum store sees an object and does not know what it is, he can upload it to CLAROS. An image recognition system can sort the sculpture from the pottery, the gems from the bronzes, and send each type of object to the centre where it is studied – for example, the sculpture to Cologne, the pottery and gems to Oxford. We identify the object, give it a unique record number and upload it to CLAROS where every one can see it. </a:t>
            </a:r>
          </a:p>
          <a:p>
            <a:pPr eaLnBrk="1" hangingPunct="1"/>
            <a:endParaRPr lang="en-GB"/>
          </a:p>
          <a:p>
            <a:pPr eaLnBrk="1" hangingPunct="1"/>
            <a:r>
              <a:rPr lang="en-GB"/>
              <a:t>This will greatly stimulate academic research.</a:t>
            </a:r>
          </a:p>
          <a:p>
            <a:pPr eaLnBrk="1" hangingPunct="1">
              <a:spcBef>
                <a:spcPts val="450"/>
              </a:spcBef>
            </a:pPr>
            <a:endParaRPr lang="en-GB"/>
          </a:p>
        </p:txBody>
      </p:sp>
      <p:sp>
        <p:nvSpPr>
          <p:cNvPr id="63494" name="Text Box 3"/>
          <p:cNvSpPr txBox="1">
            <a:spLocks noChangeArrowheads="1"/>
          </p:cNvSpPr>
          <p:nvPr/>
        </p:nvSpPr>
        <p:spPr bwMode="auto">
          <a:xfrm>
            <a:off x="3894969" y="9559371"/>
            <a:ext cx="2978906" cy="502205"/>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8A5BB35F-105D-234A-A387-FB1B14B76ECE}" type="slidenum">
              <a:rPr lang="en-US" sz="1200">
                <a:solidFill>
                  <a:srgbClr val="000000"/>
                </a:solidFill>
                <a:ea typeface="ＭＳ Ｐゴシック" charset="-128"/>
                <a:cs typeface="ＭＳ Ｐゴシック" charset="-128"/>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62</a:t>
            </a:fld>
            <a:endParaRPr lang="en-US" sz="1200">
              <a:solidFill>
                <a:srgbClr val="000000"/>
              </a:solidFill>
              <a:ea typeface="ＭＳ Ｐゴシック" charset="-128"/>
              <a:cs typeface="ＭＳ Ｐゴシック" charset="-128"/>
            </a:endParaRPr>
          </a:p>
        </p:txBody>
      </p:sp>
      <p:sp>
        <p:nvSpPr>
          <p:cNvPr id="63495" name="Rectangle 5"/>
          <p:cNvSpPr>
            <a:spLocks noGrp="1" noChangeArrowheads="1" noTextEdit="1"/>
          </p:cNvSpPr>
          <p:nvPr>
            <p:ph type="sldImg"/>
          </p:nvPr>
        </p:nvSpPr>
        <p:spPr>
          <a:xfrm>
            <a:off x="2127628" y="755491"/>
            <a:ext cx="2618619" cy="3773091"/>
          </a:xfrm>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F4C979E-FC70-1641-ACF7-BFD34C6740E6}" type="slidenum">
              <a:rPr lang="en-US"/>
              <a:pPr/>
              <a:t>64</a:t>
            </a:fld>
            <a:endParaRPr lang="en-US"/>
          </a:p>
        </p:txBody>
      </p:sp>
      <p:sp>
        <p:nvSpPr>
          <p:cNvPr id="66563" name="Slide Image Placeholder 1"/>
          <p:cNvSpPr>
            <a:spLocks noGrp="1" noRot="1" noChangeAspect="1" noTextEdit="1"/>
          </p:cNvSpPr>
          <p:nvPr>
            <p:ph type="sldImg"/>
          </p:nvPr>
        </p:nvSpPr>
        <p:spPr>
          <a:xfrm>
            <a:off x="2126492" y="753310"/>
            <a:ext cx="2620892" cy="3775273"/>
          </a:xfrm>
          <a:ln/>
        </p:spPr>
      </p:sp>
      <p:sp>
        <p:nvSpPr>
          <p:cNvPr id="66564" name="Notes Placeholder 2"/>
          <p:cNvSpPr>
            <a:spLocks noGrp="1"/>
          </p:cNvSpPr>
          <p:nvPr>
            <p:ph type="body" idx="1"/>
          </p:nvPr>
        </p:nvSpPr>
        <p:spPr>
          <a:xfrm>
            <a:off x="687616" y="4779686"/>
            <a:ext cx="5498645" cy="4528582"/>
          </a:xfrm>
          <a:noFill/>
          <a:ln w="9525"/>
        </p:spPr>
        <p:txBody>
          <a:bodyPr wrap="square" lIns="96771" tIns="48385" rIns="96771" bIns="48385" anchor="t"/>
          <a:lstStyle/>
          <a:p>
            <a:pPr eaLnBrk="1" hangingPunct="1"/>
            <a:r>
              <a:rPr lang="en-US"/>
              <a:t>old and new walls of Instanbul, page of CVA, map of distribution of Jews etc</a:t>
            </a:r>
          </a:p>
        </p:txBody>
      </p:sp>
      <p:sp>
        <p:nvSpPr>
          <p:cNvPr id="66565" name="Slide Number Placeholder 3"/>
          <p:cNvSpPr txBox="1">
            <a:spLocks noGrp="1"/>
          </p:cNvSpPr>
          <p:nvPr/>
        </p:nvSpPr>
        <p:spPr bwMode="auto">
          <a:xfrm>
            <a:off x="3893832" y="9557188"/>
            <a:ext cx="2978907" cy="502205"/>
          </a:xfrm>
          <a:prstGeom prst="rect">
            <a:avLst/>
          </a:prstGeom>
          <a:noFill/>
          <a:ln w="9525">
            <a:noFill/>
            <a:miter lim="800000"/>
            <a:headEnd/>
            <a:tailEnd/>
          </a:ln>
        </p:spPr>
        <p:txBody>
          <a:bodyPr lIns="96771" tIns="48385" rIns="96771" bIns="48385" anchor="b">
            <a:prstTxWarp prst="textNoShape">
              <a:avLst/>
            </a:prstTxWarp>
          </a:bodyPr>
          <a:lstStyle/>
          <a:p>
            <a:pPr algn="r" eaLnBrk="1" hangingPunct="1"/>
            <a:fld id="{361641B0-1739-CD45-B327-8EDF0CC1C6C3}" type="slidenum">
              <a:rPr lang="en-US" sz="1300">
                <a:solidFill>
                  <a:schemeClr val="tx1"/>
                </a:solidFill>
                <a:ea typeface="ＭＳ Ｐゴシック" charset="-128"/>
                <a:cs typeface="ＭＳ Ｐゴシック" charset="-128"/>
              </a:rPr>
              <a:pPr algn="r" eaLnBrk="1" hangingPunct="1"/>
              <a:t>64</a:t>
            </a:fld>
            <a:endParaRPr lang="en-US" sz="1300">
              <a:solidFill>
                <a:schemeClr val="tx1"/>
              </a:solidFill>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a:p>
            <a:r>
              <a:rPr lang="en-GB"/>
              <a:t>The professorship Beazley held was part university teaching and part curatorial work. The post created for me was from the outset part teaching and part curatorial. </a:t>
            </a:r>
          </a:p>
          <a:p>
            <a:r>
              <a:rPr lang="en-GB"/>
              <a:t>This dual role and a solid early background  in science probably help to explain why I wanted to transform an old-fashioned paper archive into a research centre for classical art and an international leader in ICT applications in the Humanities.</a:t>
            </a:r>
          </a:p>
          <a:p>
            <a:r>
              <a:rPr lang="en-GB"/>
              <a:t>Today we are actively involved in undergraduate teaching and graduate research. Senior and junior scholars use our paper resources on site and our electronic on line. Our online scholarly databases have 10s of 1000s of users and our web site receives 100s of 1000s hits each day. </a:t>
            </a:r>
          </a:p>
          <a:p>
            <a:r>
              <a:rPr lang="en-GB"/>
              <a:t>While the projects I will show may appear to stand alone, they are all part of a single vision of virtual integration of resources on the web. 15 years ago the web transformed the way we delivered scholarly information.</a:t>
            </a:r>
          </a:p>
          <a:p>
            <a:endParaRPr lang="en-GB"/>
          </a:p>
        </p:txBody>
      </p:sp>
      <p:sp>
        <p:nvSpPr>
          <p:cNvPr id="35844" name="Slide Number Placeholder 3"/>
          <p:cNvSpPr>
            <a:spLocks noGrp="1"/>
          </p:cNvSpPr>
          <p:nvPr>
            <p:ph type="sldNum" sz="quarter" idx="5"/>
          </p:nvPr>
        </p:nvSpPr>
        <p:spPr bwMode="auto">
          <a:noFill/>
          <a:ln>
            <a:miter lim="800000"/>
            <a:headEnd/>
            <a:tailEnd/>
          </a:ln>
        </p:spPr>
        <p:txBody>
          <a:bodyPr/>
          <a:lstStyle/>
          <a:p>
            <a:fld id="{8591E552-F999-B545-A455-B6288CF5000A}" type="slidenum">
              <a:rPr lang="en-US"/>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 Beazley site has front end programmes built over the past 15 years on an infrastructure of scholarly datasets built by senior scholars over 30 years. The result is a site is for 'everyone' - the broad public, from the child in school to the older adult at home . </a:t>
            </a:r>
          </a:p>
          <a:p>
            <a:endParaRPr lang="en-GB"/>
          </a:p>
          <a:p>
            <a:r>
              <a:rPr lang="en-GB"/>
              <a:t>That aspect of our work attracted a Queen's Anniversary Prize this year. That one faculty research unit was able to share the honour with the University's six museums and collections is thanks to Sue Iversen who saw that our work complemented the proposal.</a:t>
            </a:r>
          </a:p>
          <a:p>
            <a:endParaRPr lang="en-GB"/>
          </a:p>
        </p:txBody>
      </p:sp>
      <p:sp>
        <p:nvSpPr>
          <p:cNvPr id="36868" name="Slide Number Placeholder 3"/>
          <p:cNvSpPr>
            <a:spLocks noGrp="1"/>
          </p:cNvSpPr>
          <p:nvPr>
            <p:ph type="sldNum" sz="quarter" idx="5"/>
          </p:nvPr>
        </p:nvSpPr>
        <p:spPr bwMode="auto">
          <a:noFill/>
          <a:ln>
            <a:miter lim="800000"/>
            <a:headEnd/>
            <a:tailEnd/>
          </a:ln>
        </p:spPr>
        <p:txBody>
          <a:bodyPr/>
          <a:lstStyle/>
          <a:p>
            <a:fld id="{FE326F63-A3F9-8144-B61C-617E55A97345}" type="slidenum">
              <a:rPr lang="en-US"/>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a:t>The Beazley Archive has more than 5 terabytes of data on classical pottery, sculpture, and engraved gems, antiquarian photographs, archaeological sites and geocoordinates – all in highly structured datasets. </a:t>
            </a:r>
          </a:p>
          <a:p>
            <a:endParaRPr lang="en-GB"/>
          </a:p>
          <a:p>
            <a:r>
              <a:rPr lang="en-GB"/>
              <a:t>The pottery database that began in 1979 has more than 150,000 objects and 130,000 images.   </a:t>
            </a:r>
          </a:p>
          <a:p>
            <a:endParaRPr lang="en-GB"/>
          </a:p>
          <a:p>
            <a:r>
              <a:rPr lang="en-GB"/>
              <a:t>You see it here in its user-friendly format. There is also a very scary XML version for advanced searching. </a:t>
            </a:r>
          </a:p>
          <a:p>
            <a:endParaRPr lang="en-GB"/>
          </a:p>
          <a:p>
            <a:r>
              <a:rPr lang="en-GB"/>
              <a:t>When Beazley assigned about 180,000 vases to about 1000 individual painters he was creating a classification system so rigorous that Lou Burnard and Susan Hockey were able to create fields for electronic documentation easily in 1979. Since 1979 we have worked closely with OUCS.</a:t>
            </a:r>
          </a:p>
        </p:txBody>
      </p:sp>
      <p:sp>
        <p:nvSpPr>
          <p:cNvPr id="37892" name="Slide Number Placeholder 3"/>
          <p:cNvSpPr>
            <a:spLocks noGrp="1"/>
          </p:cNvSpPr>
          <p:nvPr>
            <p:ph type="sldNum" sz="quarter" idx="5"/>
          </p:nvPr>
        </p:nvSpPr>
        <p:spPr bwMode="auto">
          <a:noFill/>
          <a:ln>
            <a:miter lim="800000"/>
            <a:headEnd/>
            <a:tailEnd/>
          </a:ln>
        </p:spPr>
        <p:txBody>
          <a:bodyPr/>
          <a:lstStyle/>
          <a:p>
            <a:fld id="{8013ABF7-7F1F-974D-B2D8-3480A5F2C763}" type="slidenum">
              <a:rPr lang="en-US"/>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a:t>Pottery gave us the experience to create more databases for other types of material, for example, the plaster casts that surrounded us in the Cast Gallery.</a:t>
            </a:r>
          </a:p>
          <a:p>
            <a:pPr eaLnBrk="1" hangingPunct="1">
              <a:spcBef>
                <a:spcPct val="0"/>
              </a:spcBef>
            </a:pPr>
            <a:endParaRPr lang="en-GB"/>
          </a:p>
          <a:p>
            <a:pPr eaLnBrk="1" hangingPunct="1">
              <a:spcBef>
                <a:spcPct val="0"/>
              </a:spcBef>
            </a:pPr>
            <a:r>
              <a:rPr lang="en-GB"/>
              <a:t>That programme was made for the visitor to the gallery. We regularly asked visitors how they thought it could be improved.</a:t>
            </a:r>
          </a:p>
        </p:txBody>
      </p:sp>
      <p:sp>
        <p:nvSpPr>
          <p:cNvPr id="38916" name="Slide Number Placeholder 3"/>
          <p:cNvSpPr>
            <a:spLocks noGrp="1"/>
          </p:cNvSpPr>
          <p:nvPr>
            <p:ph type="sldNum" sz="quarter" idx="5"/>
          </p:nvPr>
        </p:nvSpPr>
        <p:spPr bwMode="auto">
          <a:noFill/>
          <a:ln>
            <a:miter lim="800000"/>
            <a:headEnd/>
            <a:tailEnd/>
          </a:ln>
        </p:spPr>
        <p:txBody>
          <a:bodyPr/>
          <a:lstStyle/>
          <a:p>
            <a:fld id="{35317184-F3B8-8144-AAEF-E0DC895E323F}" type="slidenum">
              <a:rPr lang="en-US"/>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1"/>
          <p:cNvSpPr txBox="1">
            <a:spLocks noChangeArrowheads="1"/>
          </p:cNvSpPr>
          <p:nvPr/>
        </p:nvSpPr>
        <p:spPr bwMode="auto">
          <a:xfrm>
            <a:off x="922338" y="517525"/>
            <a:ext cx="5399087" cy="1295400"/>
          </a:xfrm>
          <a:prstGeom prst="rect">
            <a:avLst/>
          </a:prstGeom>
          <a:noFill/>
          <a:ln w="9525">
            <a:noFill/>
            <a:miter lim="800000"/>
            <a:headEnd/>
            <a:tailEnd/>
          </a:ln>
        </p:spPr>
        <p:txBody>
          <a:bodyPr lIns="0" tIns="0" rIns="0" bIns="0">
            <a:prstTxWarp prst="textNoShape">
              <a:avLst/>
            </a:prstTxWarp>
          </a:bodyPr>
          <a:lstStyle/>
          <a:p>
            <a:pPr>
              <a:lnSpc>
                <a:spcPts val="1400"/>
              </a:lnSpc>
            </a:pPr>
            <a:r>
              <a:rPr lang="en-US" sz="1200">
                <a:solidFill>
                  <a:schemeClr val="bg1"/>
                </a:solidFill>
              </a:rPr>
              <a:t>Beazley Archive</a:t>
            </a:r>
            <a:br>
              <a:rPr lang="en-US" sz="1200">
                <a:solidFill>
                  <a:schemeClr val="bg1"/>
                </a:solidFill>
              </a:rPr>
            </a:br>
            <a:r>
              <a:rPr lang="en-US" sz="1200">
                <a:solidFill>
                  <a:schemeClr val="bg1"/>
                </a:solidFill>
              </a:rPr>
              <a:t>Classical Art Research Centre</a:t>
            </a:r>
          </a:p>
          <a:p>
            <a:pPr>
              <a:lnSpc>
                <a:spcPts val="1400"/>
              </a:lnSpc>
            </a:pPr>
            <a:r>
              <a:rPr lang="en-US" sz="1200">
                <a:solidFill>
                  <a:schemeClr val="bg1"/>
                </a:solidFill>
              </a:rPr>
              <a:t>Ioannou School for Classical and Byzantine Studies</a:t>
            </a:r>
            <a:br>
              <a:rPr lang="en-US" sz="1200">
                <a:solidFill>
                  <a:schemeClr val="bg1"/>
                </a:solidFill>
              </a:rPr>
            </a:br>
            <a:endParaRPr lang="en-US" sz="1200">
              <a:solidFill>
                <a:schemeClr val="bg1"/>
              </a:solidFill>
            </a:endParaRPr>
          </a:p>
        </p:txBody>
      </p:sp>
      <p:pic>
        <p:nvPicPr>
          <p:cNvPr id="5" name="Picture 18" descr="ox_brand"/>
          <p:cNvPicPr>
            <a:picLocks noChangeAspect="1" noChangeArrowheads="1"/>
          </p:cNvPicPr>
          <p:nvPr/>
        </p:nvPicPr>
        <p:blipFill>
          <a:blip r:embed="rId3"/>
          <a:srcRect/>
          <a:stretch>
            <a:fillRect/>
          </a:stretch>
        </p:blipFill>
        <p:spPr bwMode="auto">
          <a:xfrm>
            <a:off x="7197725" y="541338"/>
            <a:ext cx="1295400" cy="1292225"/>
          </a:xfrm>
          <a:prstGeom prst="rect">
            <a:avLst/>
          </a:prstGeom>
          <a:noFill/>
          <a:ln w="9525">
            <a:noFill/>
            <a:miter lim="800000"/>
            <a:headEnd/>
            <a:tailEnd/>
          </a:ln>
        </p:spPr>
      </p:pic>
      <p:sp>
        <p:nvSpPr>
          <p:cNvPr id="23555" name="Rectangle 3"/>
          <p:cNvSpPr>
            <a:spLocks noGrp="1" noChangeArrowheads="1"/>
          </p:cNvSpPr>
          <p:nvPr>
            <p:ph type="ctrTitle"/>
          </p:nvPr>
        </p:nvSpPr>
        <p:spPr>
          <a:xfrm>
            <a:off x="914400" y="2141538"/>
            <a:ext cx="5399088" cy="1366837"/>
          </a:xfrm>
        </p:spPr>
        <p:txBody>
          <a:bodyPr/>
          <a:lstStyle>
            <a:lvl1pPr>
              <a:lnSpc>
                <a:spcPts val="3500"/>
              </a:lnSpc>
              <a:defRPr sz="2800">
                <a:solidFill>
                  <a:schemeClr val="bg1"/>
                </a:solidFill>
              </a:defRPr>
            </a:lvl1pPr>
          </a:lstStyle>
          <a:p>
            <a:r>
              <a:rPr lang="en-US" smtClean="0"/>
              <a:t>Click to edit Master title style</a:t>
            </a:r>
            <a:endParaRPr lang="en-US"/>
          </a:p>
        </p:txBody>
      </p:sp>
      <p:sp>
        <p:nvSpPr>
          <p:cNvPr id="23556" name="Rectangle 4"/>
          <p:cNvSpPr>
            <a:spLocks noGrp="1" noChangeArrowheads="1"/>
          </p:cNvSpPr>
          <p:nvPr>
            <p:ph type="subTitle" idx="1"/>
          </p:nvPr>
        </p:nvSpPr>
        <p:spPr>
          <a:xfrm>
            <a:off x="912813" y="3970338"/>
            <a:ext cx="5399087" cy="1752600"/>
          </a:xfrm>
        </p:spPr>
        <p:txBody>
          <a:bodyPr/>
          <a:lstStyle>
            <a:lvl1pPr marL="0" indent="0">
              <a:lnSpc>
                <a:spcPts val="1800"/>
              </a:lnSpc>
              <a:buFont typeface="Wingdings" pitchFamily="1" charset="2"/>
              <a:buNone/>
              <a:defRPr sz="1600">
                <a:solidFill>
                  <a:schemeClr val="bg1"/>
                </a:solidFill>
              </a:defRPr>
            </a:lvl1pPr>
          </a:lstStyle>
          <a:p>
            <a:r>
              <a:rPr lang="en-US" smtClean="0"/>
              <a:t>Click to edit Master subtitle style</a:t>
            </a:r>
            <a:endParaRPr lang="en-US"/>
          </a:p>
        </p:txBody>
      </p:sp>
      <p:sp>
        <p:nvSpPr>
          <p:cNvPr id="6" name="Rectangle 5"/>
          <p:cNvSpPr>
            <a:spLocks noGrp="1" noChangeArrowheads="1"/>
          </p:cNvSpPr>
          <p:nvPr>
            <p:ph type="dt" sz="half" idx="10"/>
          </p:nvPr>
        </p:nvSpPr>
        <p:spPr>
          <a:xfrm>
            <a:off x="914400" y="6096000"/>
            <a:ext cx="1905000" cy="457200"/>
          </a:xfrm>
        </p:spPr>
        <p:txBody>
          <a:bodyPr/>
          <a:lstStyle>
            <a:lvl1pPr>
              <a:defRPr sz="1400">
                <a:solidFill>
                  <a:schemeClr val="bg1"/>
                </a:solidFill>
              </a:defRPr>
            </a:lvl1pPr>
          </a:lstStyle>
          <a:p>
            <a:fld id="{6F3E0022-81A3-0B4B-AE27-F0022669BBD5}" type="datetimeFigureOut">
              <a:rPr lang="en-US"/>
              <a:pPr/>
              <a:t>7/14/10</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2CA7E5C2-48AC-2344-B72F-E64078A52B44}" type="datetimeFigureOut">
              <a:rPr lang="en-US"/>
              <a:pPr/>
              <a:t>7/14/10</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53FE8DD7-C3EB-964B-BCB5-58155C02171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87338"/>
            <a:ext cx="1943100" cy="5338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7338"/>
            <a:ext cx="5676900" cy="5338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869324A9-8C99-424D-ADFA-594A47BA323C}" type="datetimeFigureOut">
              <a:rPr lang="en-US"/>
              <a:pPr/>
              <a:t>7/14/10</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54062AD2-1817-3A43-B719-2EB645F973DE}"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1792002" name="Rectangle 2"/>
          <p:cNvSpPr>
            <a:spLocks noGrp="1" noChangeArrowheads="1"/>
          </p:cNvSpPr>
          <p:nvPr>
            <p:ph type="ctrTitle"/>
          </p:nvPr>
        </p:nvSpPr>
        <p:spPr>
          <a:xfrm>
            <a:off x="685800" y="1828800"/>
            <a:ext cx="7772400" cy="1143000"/>
          </a:xfrm>
        </p:spPr>
        <p:txBody>
          <a:bodyPr/>
          <a:lstStyle>
            <a:lvl1pPr>
              <a:defRPr/>
            </a:lvl1pPr>
          </a:lstStyle>
          <a:p>
            <a:r>
              <a:rPr lang="en-US"/>
              <a:t>Click to edit Master title style</a:t>
            </a:r>
          </a:p>
        </p:txBody>
      </p:sp>
      <p:sp>
        <p:nvSpPr>
          <p:cNvPr id="1792003" name="Rectangle 3"/>
          <p:cNvSpPr>
            <a:spLocks noGrp="1" noChangeArrowheads="1"/>
          </p:cNvSpPr>
          <p:nvPr>
            <p:ph type="subTitle" idx="1"/>
          </p:nvPr>
        </p:nvSpPr>
        <p:spPr>
          <a:xfrm>
            <a:off x="1371600" y="3581400"/>
            <a:ext cx="6400800" cy="1752600"/>
          </a:xfrm>
        </p:spPr>
        <p:txBody>
          <a:bodyPr/>
          <a:lstStyle>
            <a:lvl1pPr algn="ctr">
              <a:defRPr/>
            </a:lvl1pPr>
          </a:lstStyle>
          <a:p>
            <a:r>
              <a:rPr lang="en-US"/>
              <a:t>Click to edit Master subtitle style</a:t>
            </a:r>
          </a:p>
        </p:txBody>
      </p:sp>
      <p:sp>
        <p:nvSpPr>
          <p:cNvPr id="4" name="Rectangle 4"/>
          <p:cNvSpPr>
            <a:spLocks noGrp="1" noChangeArrowheads="1"/>
          </p:cNvSpPr>
          <p:nvPr>
            <p:ph type="ftr" sz="quarter" idx="10"/>
          </p:nvPr>
        </p:nvSpPr>
        <p:spPr bwMode="auto">
          <a:xfrm>
            <a:off x="685800" y="6248400"/>
            <a:ext cx="2895600" cy="457200"/>
          </a:xfrm>
          <a:prstGeom prst="rect">
            <a:avLst/>
          </a:prstGeom>
          <a:ln>
            <a:miter lim="800000"/>
            <a:headEnd/>
            <a:tailEnd/>
          </a:ln>
        </p:spPr>
        <p:txBody>
          <a:bodyPr vert="horz" wrap="square" lIns="91418" tIns="45709" rIns="91418" bIns="45709" numCol="1" anchor="t" anchorCtr="0" compatLnSpc="1">
            <a:prstTxWarp prst="textNoShape">
              <a:avLst/>
            </a:prstTxWarp>
          </a:bodyPr>
          <a:lstStyle>
            <a:lvl1pPr algn="ctr">
              <a:defRPr sz="1400">
                <a:solidFill>
                  <a:schemeClr val="tx1"/>
                </a:solidFill>
                <a:latin typeface="Times New Roman" charset="0"/>
              </a:defRPr>
            </a:lvl1pPr>
          </a:lstStyle>
          <a:p>
            <a:pPr>
              <a:defRPr/>
            </a:pPr>
            <a:endParaRPr lang="en-US"/>
          </a:p>
        </p:txBody>
      </p:sp>
      <p:sp>
        <p:nvSpPr>
          <p:cNvPr id="5" name="Rectangle 5"/>
          <p:cNvSpPr>
            <a:spLocks noGrp="1" noChangeArrowheads="1"/>
          </p:cNvSpPr>
          <p:nvPr>
            <p:ph type="sldNum" sz="quarter" idx="11"/>
          </p:nvPr>
        </p:nvSpPr>
        <p:spPr bwMode="auto">
          <a:xfrm>
            <a:off x="6553200" y="6248400"/>
            <a:ext cx="1905000" cy="457200"/>
          </a:xfrm>
          <a:prstGeom prst="rect">
            <a:avLst/>
          </a:prstGeom>
          <a:ln>
            <a:miter lim="800000"/>
            <a:headEnd/>
            <a:tailEnd/>
          </a:ln>
        </p:spPr>
        <p:txBody>
          <a:bodyPr vert="horz" wrap="square" lIns="91418" tIns="45709" rIns="91418" bIns="45709" numCol="1" anchor="t" anchorCtr="0" compatLnSpc="1">
            <a:prstTxWarp prst="textNoShape">
              <a:avLst/>
            </a:prstTxWarp>
          </a:bodyPr>
          <a:lstStyle>
            <a:lvl1pPr algn="r">
              <a:defRPr sz="1400">
                <a:solidFill>
                  <a:schemeClr val="tx1"/>
                </a:solidFill>
                <a:latin typeface="Times New Roman" charset="0"/>
              </a:defRPr>
            </a:lvl1pPr>
          </a:lstStyle>
          <a:p>
            <a:pPr>
              <a:defRPr/>
            </a:pPr>
            <a:fld id="{7E9E2D58-B676-7B41-9954-275392C17E4A}"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E525122A-294D-A843-89BE-A44599F14F92}" type="datetimeFigureOut">
              <a:rPr lang="en-US"/>
              <a:pPr/>
              <a:t>7/14/10</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21CE0E7-2076-F647-95C1-25BF04D7238A}"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655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6019800" cy="655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BC640BD9-C51F-6A4A-A88E-1CABA011BC97}" type="datetimeFigureOut">
              <a:rPr lang="en-US"/>
              <a:pPr/>
              <a:t>7/14/10</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9D5B305-A6B4-E64C-B946-B7EF3FE87C1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113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113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8DF17AF0-188B-F042-96AB-6E332F272649}" type="datetimeFigureOut">
              <a:rPr lang="en-US"/>
              <a:pPr/>
              <a:t>7/14/10</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CC93787F-CF44-1A46-AB01-FB4891C5839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7D9F794B-6C46-1249-9703-F847A4DC2F39}" type="datetimeFigureOut">
              <a:rPr lang="en-US"/>
              <a:pPr/>
              <a:t>7/14/10</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619887E5-6E3E-FE40-B9BB-856F8EBC7BAB}"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49745549-AB0B-9F47-9313-CD77554B5718}" type="datetimeFigureOut">
              <a:rPr lang="en-US"/>
              <a:pPr/>
              <a:t>7/14/10</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44F1D701-D7D2-D14E-8E3D-01BC62E6F0C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4F6ED12B-A2DF-5143-9B21-056EAB1BE729}" type="datetimeFigureOut">
              <a:rPr lang="en-US"/>
              <a:pPr/>
              <a:t>7/14/10</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C74483D7-32EC-914A-97BD-2617067E2F7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AF18CBD-6B0F-1B4D-82DF-E85FBB977F77}" type="datetimeFigureOut">
              <a:rPr lang="en-US"/>
              <a:pPr/>
              <a:t>7/14/10</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F4116F94-E98B-D444-B705-0FE62F8E940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4802032E-B237-5D4C-985C-AD5AC6F745F3}" type="datetimeFigureOut">
              <a:rPr lang="en-US"/>
              <a:pPr/>
              <a:t>7/14/10</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CFEB7BE9-2D89-4D48-887E-DEDF2988D95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5D2E0"/>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3175" y="5824538"/>
            <a:ext cx="9148763" cy="1036637"/>
          </a:xfrm>
          <a:prstGeom prst="rect">
            <a:avLst/>
          </a:prstGeom>
          <a:solidFill>
            <a:schemeClr val="bg1"/>
          </a:solidFill>
          <a:ln w="9525">
            <a:noFill/>
            <a:miter lim="800000"/>
            <a:headEnd/>
            <a:tailEnd/>
          </a:ln>
        </p:spPr>
        <p:txBody>
          <a:bodyPr wrap="none" anchor="ctr"/>
          <a:lstStyle/>
          <a:p>
            <a:pPr>
              <a:defRPr/>
            </a:pPr>
            <a:endParaRPr lang="en-US">
              <a:ea typeface="ＭＳ Ｐゴシック" pitchFamily="34" charset="-128"/>
              <a:cs typeface="+mn-cs"/>
            </a:endParaRPr>
          </a:p>
        </p:txBody>
      </p:sp>
      <p:sp>
        <p:nvSpPr>
          <p:cNvPr id="1027" name="Rectangle 2"/>
          <p:cNvSpPr>
            <a:spLocks noGrp="1" noChangeArrowheads="1"/>
          </p:cNvSpPr>
          <p:nvPr>
            <p:ph type="title"/>
          </p:nvPr>
        </p:nvSpPr>
        <p:spPr bwMode="auto">
          <a:xfrm>
            <a:off x="685800" y="287338"/>
            <a:ext cx="7772400" cy="9350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685800" y="1511300"/>
            <a:ext cx="77724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7556500" y="6102350"/>
            <a:ext cx="1366838" cy="457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1200"/>
              </a:lnSpc>
              <a:defRPr sz="900">
                <a:solidFill>
                  <a:srgbClr val="002147"/>
                </a:solidFill>
              </a:defRPr>
            </a:lvl1pPr>
          </a:lstStyle>
          <a:p>
            <a:fld id="{ACB1A8B8-4B90-C447-8761-63191E798EBE}" type="datetimeFigureOut">
              <a:rPr lang="en-US"/>
              <a:pPr/>
              <a:t>7/14/10</a:t>
            </a:fld>
            <a:endParaRPr lang="en-US"/>
          </a:p>
        </p:txBody>
      </p:sp>
      <p:sp>
        <p:nvSpPr>
          <p:cNvPr id="1029" name="Rectangle 5"/>
          <p:cNvSpPr>
            <a:spLocks noGrp="1" noChangeArrowheads="1"/>
          </p:cNvSpPr>
          <p:nvPr>
            <p:ph type="ftr" sz="quarter" idx="3"/>
          </p:nvPr>
        </p:nvSpPr>
        <p:spPr bwMode="auto">
          <a:xfrm>
            <a:off x="6096000" y="6096000"/>
            <a:ext cx="1295400" cy="5397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1200"/>
              </a:lnSpc>
              <a:defRPr sz="900">
                <a:solidFill>
                  <a:srgbClr val="002147"/>
                </a:solidFill>
              </a:defRPr>
            </a:lvl1pPr>
          </a:lstStyle>
          <a:p>
            <a:endParaRPr lang="en-US"/>
          </a:p>
        </p:txBody>
      </p:sp>
      <p:sp>
        <p:nvSpPr>
          <p:cNvPr id="1030" name="Rectangle 6"/>
          <p:cNvSpPr>
            <a:spLocks noGrp="1" noChangeArrowheads="1"/>
          </p:cNvSpPr>
          <p:nvPr>
            <p:ph type="sldNum" sz="quarter" idx="4"/>
          </p:nvPr>
        </p:nvSpPr>
        <p:spPr bwMode="auto">
          <a:xfrm>
            <a:off x="7556500" y="6261100"/>
            <a:ext cx="1366838" cy="252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1200"/>
              </a:lnSpc>
              <a:defRPr sz="900">
                <a:solidFill>
                  <a:srgbClr val="002147"/>
                </a:solidFill>
              </a:defRPr>
            </a:lvl1pPr>
          </a:lstStyle>
          <a:p>
            <a:fld id="{6E0E125D-49E2-5D4A-A08C-0E706FDCADD7}" type="slidenum">
              <a:rPr lang="en-US"/>
              <a:pPr/>
              <a:t>‹#›</a:t>
            </a:fld>
            <a:endParaRPr lang="en-US"/>
          </a:p>
        </p:txBody>
      </p:sp>
      <p:pic>
        <p:nvPicPr>
          <p:cNvPr id="3" name="Picture 14" descr="ox_rect"/>
          <p:cNvPicPr>
            <a:picLocks noChangeAspect="1" noChangeArrowheads="1"/>
          </p:cNvPicPr>
          <p:nvPr/>
        </p:nvPicPr>
        <p:blipFill>
          <a:blip r:embed="rId13"/>
          <a:srcRect/>
          <a:stretch>
            <a:fillRect/>
          </a:stretch>
        </p:blipFill>
        <p:spPr bwMode="auto">
          <a:xfrm>
            <a:off x="685800" y="6096000"/>
            <a:ext cx="1366838" cy="4191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55"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rtl="0" eaLnBrk="0" fontAlgn="base" hangingPunct="0">
        <a:lnSpc>
          <a:spcPts val="3700"/>
        </a:lnSpc>
        <a:spcBef>
          <a:spcPct val="0"/>
        </a:spcBef>
        <a:spcAft>
          <a:spcPct val="0"/>
        </a:spcAft>
        <a:defRPr sz="3200">
          <a:solidFill>
            <a:srgbClr val="002147"/>
          </a:solidFill>
          <a:latin typeface="+mj-lt"/>
          <a:ea typeface="+mj-ea"/>
          <a:cs typeface="ＭＳ Ｐゴシック"/>
        </a:defRPr>
      </a:lvl1pPr>
      <a:lvl2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a:defRPr>
      </a:lvl2pPr>
      <a:lvl3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a:defRPr>
      </a:lvl3pPr>
      <a:lvl4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a:defRPr>
      </a:lvl4pPr>
      <a:lvl5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a:defRPr>
      </a:lvl5pPr>
      <a:lvl6pPr marL="457200" algn="l" rtl="0" eaLnBrk="1" fontAlgn="base" hangingPunct="1">
        <a:lnSpc>
          <a:spcPts val="3700"/>
        </a:lnSpc>
        <a:spcBef>
          <a:spcPct val="0"/>
        </a:spcBef>
        <a:spcAft>
          <a:spcPct val="0"/>
        </a:spcAft>
        <a:defRPr sz="3200">
          <a:solidFill>
            <a:srgbClr val="002147"/>
          </a:solidFill>
          <a:latin typeface="Arial" charset="0"/>
          <a:ea typeface="ＭＳ Ｐゴシック" pitchFamily="1" charset="-128"/>
        </a:defRPr>
      </a:lvl6pPr>
      <a:lvl7pPr marL="914400" algn="l" rtl="0" eaLnBrk="1" fontAlgn="base" hangingPunct="1">
        <a:lnSpc>
          <a:spcPts val="3700"/>
        </a:lnSpc>
        <a:spcBef>
          <a:spcPct val="0"/>
        </a:spcBef>
        <a:spcAft>
          <a:spcPct val="0"/>
        </a:spcAft>
        <a:defRPr sz="3200">
          <a:solidFill>
            <a:srgbClr val="002147"/>
          </a:solidFill>
          <a:latin typeface="Arial" charset="0"/>
          <a:ea typeface="ＭＳ Ｐゴシック" pitchFamily="1" charset="-128"/>
        </a:defRPr>
      </a:lvl7pPr>
      <a:lvl8pPr marL="1371600" algn="l" rtl="0" eaLnBrk="1" fontAlgn="base" hangingPunct="1">
        <a:lnSpc>
          <a:spcPts val="3700"/>
        </a:lnSpc>
        <a:spcBef>
          <a:spcPct val="0"/>
        </a:spcBef>
        <a:spcAft>
          <a:spcPct val="0"/>
        </a:spcAft>
        <a:defRPr sz="3200">
          <a:solidFill>
            <a:srgbClr val="002147"/>
          </a:solidFill>
          <a:latin typeface="Arial" charset="0"/>
          <a:ea typeface="ＭＳ Ｐゴシック" pitchFamily="1" charset="-128"/>
        </a:defRPr>
      </a:lvl8pPr>
      <a:lvl9pPr marL="1828800" algn="l" rtl="0" eaLnBrk="1" fontAlgn="base" hangingPunct="1">
        <a:lnSpc>
          <a:spcPts val="3700"/>
        </a:lnSpc>
        <a:spcBef>
          <a:spcPct val="0"/>
        </a:spcBef>
        <a:spcAft>
          <a:spcPct val="0"/>
        </a:spcAft>
        <a:defRPr sz="3200">
          <a:solidFill>
            <a:srgbClr val="002147"/>
          </a:solidFill>
          <a:latin typeface="Arial" charset="0"/>
          <a:ea typeface="ＭＳ Ｐゴシック" pitchFamily="1" charset="-128"/>
        </a:defRPr>
      </a:lvl9pPr>
    </p:titleStyle>
    <p:bodyStyle>
      <a:lvl1pPr marL="282575" indent="-282575" algn="l" rtl="0" eaLnBrk="0" fontAlgn="base" hangingPunct="0">
        <a:lnSpc>
          <a:spcPts val="2400"/>
        </a:lnSpc>
        <a:spcBef>
          <a:spcPct val="0"/>
        </a:spcBef>
        <a:spcAft>
          <a:spcPct val="0"/>
        </a:spcAft>
        <a:buClr>
          <a:srgbClr val="002147"/>
        </a:buClr>
        <a:buSzPct val="80000"/>
        <a:buFont typeface="Wingdings" charset="2"/>
        <a:buChar char="§"/>
        <a:defRPr sz="2100">
          <a:solidFill>
            <a:schemeClr val="tx1"/>
          </a:solidFill>
          <a:latin typeface="+mn-lt"/>
          <a:ea typeface="+mn-ea"/>
          <a:cs typeface="ＭＳ Ｐゴシック"/>
        </a:defRPr>
      </a:lvl1pPr>
      <a:lvl2pPr marL="763588" indent="-188913" algn="l" rtl="0" eaLnBrk="0" fontAlgn="base" hangingPunct="0">
        <a:spcBef>
          <a:spcPct val="20000"/>
        </a:spcBef>
        <a:spcAft>
          <a:spcPct val="0"/>
        </a:spcAft>
        <a:buClr>
          <a:srgbClr val="002147"/>
        </a:buClr>
        <a:buSzPct val="80000"/>
        <a:buFont typeface="Wingdings" charset="2"/>
        <a:buChar char="§"/>
        <a:defRPr>
          <a:solidFill>
            <a:schemeClr val="tx1"/>
          </a:solidFill>
          <a:latin typeface="+mn-lt"/>
          <a:ea typeface="+mn-ea"/>
          <a:cs typeface="ＭＳ Ｐゴシック"/>
        </a:defRPr>
      </a:lvl2pPr>
      <a:lvl3pPr marL="1141413" indent="-187325" algn="l" rtl="0" eaLnBrk="0" fontAlgn="base" hangingPunct="0">
        <a:spcBef>
          <a:spcPct val="20000"/>
        </a:spcBef>
        <a:spcAft>
          <a:spcPct val="0"/>
        </a:spcAft>
        <a:buClr>
          <a:srgbClr val="002147"/>
        </a:buClr>
        <a:buSzPct val="80000"/>
        <a:buFont typeface="Wingdings" charset="2"/>
        <a:buChar char="§"/>
        <a:defRPr>
          <a:solidFill>
            <a:schemeClr val="tx1"/>
          </a:solidFill>
          <a:latin typeface="+mn-lt"/>
          <a:ea typeface="+mn-ea"/>
          <a:cs typeface="ＭＳ Ｐゴシック"/>
        </a:defRPr>
      </a:lvl3pPr>
      <a:lvl4pPr marL="1519238" indent="-187325" algn="l" rtl="0" eaLnBrk="0" fontAlgn="base" hangingPunct="0">
        <a:spcBef>
          <a:spcPct val="20000"/>
        </a:spcBef>
        <a:spcAft>
          <a:spcPct val="0"/>
        </a:spcAft>
        <a:buChar char="–"/>
        <a:defRPr>
          <a:solidFill>
            <a:schemeClr val="tx1"/>
          </a:solidFill>
          <a:latin typeface="+mn-lt"/>
          <a:ea typeface="+mn-ea"/>
          <a:cs typeface="ＭＳ Ｐゴシック"/>
        </a:defRPr>
      </a:lvl4pPr>
      <a:lvl5pPr marL="1898650" indent="-188913" algn="l" rtl="0" eaLnBrk="0" fontAlgn="base" hangingPunct="0">
        <a:spcBef>
          <a:spcPct val="20000"/>
        </a:spcBef>
        <a:spcAft>
          <a:spcPct val="0"/>
        </a:spcAft>
        <a:buChar char="»"/>
        <a:defRPr>
          <a:solidFill>
            <a:schemeClr val="tx1"/>
          </a:solidFill>
          <a:latin typeface="+mn-lt"/>
          <a:ea typeface="+mn-ea"/>
          <a:cs typeface="ＭＳ Ｐゴシック"/>
        </a:defRPr>
      </a:lvl5pPr>
      <a:lvl6pPr marL="2355850" indent="-188913" algn="l" rtl="0" eaLnBrk="1" fontAlgn="base" hangingPunct="1">
        <a:spcBef>
          <a:spcPct val="20000"/>
        </a:spcBef>
        <a:spcAft>
          <a:spcPct val="0"/>
        </a:spcAft>
        <a:buChar char="»"/>
        <a:defRPr>
          <a:solidFill>
            <a:schemeClr val="tx1"/>
          </a:solidFill>
          <a:latin typeface="+mn-lt"/>
          <a:ea typeface="+mn-ea"/>
        </a:defRPr>
      </a:lvl6pPr>
      <a:lvl7pPr marL="2813050" indent="-188913" algn="l" rtl="0" eaLnBrk="1" fontAlgn="base" hangingPunct="1">
        <a:spcBef>
          <a:spcPct val="20000"/>
        </a:spcBef>
        <a:spcAft>
          <a:spcPct val="0"/>
        </a:spcAft>
        <a:buChar char="»"/>
        <a:defRPr>
          <a:solidFill>
            <a:schemeClr val="tx1"/>
          </a:solidFill>
          <a:latin typeface="+mn-lt"/>
          <a:ea typeface="+mn-ea"/>
        </a:defRPr>
      </a:lvl7pPr>
      <a:lvl8pPr marL="3270250" indent="-188913" algn="l" rtl="0" eaLnBrk="1" fontAlgn="base" hangingPunct="1">
        <a:spcBef>
          <a:spcPct val="20000"/>
        </a:spcBef>
        <a:spcAft>
          <a:spcPct val="0"/>
        </a:spcAft>
        <a:buChar char="»"/>
        <a:defRPr>
          <a:solidFill>
            <a:schemeClr val="tx1"/>
          </a:solidFill>
          <a:latin typeface="+mn-lt"/>
          <a:ea typeface="+mn-ea"/>
        </a:defRPr>
      </a:lvl8pPr>
      <a:lvl9pPr marL="3727450" indent="-188913"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2"/>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457200" y="152400"/>
            <a:ext cx="8229600" cy="9144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457200" y="1143000"/>
            <a:ext cx="8229600" cy="5562600"/>
          </a:xfrm>
          <a:prstGeom prst="rect">
            <a:avLst/>
          </a:prstGeom>
          <a:noFill/>
          <a:ln w="9525">
            <a:noFill/>
            <a:miter lim="800000"/>
            <a:headEnd/>
            <a:tailEnd/>
          </a:ln>
        </p:spPr>
        <p:txBody>
          <a:bodyPr vert="horz" wrap="square" lIns="91418" tIns="45709" rIns="91418" bIns="45709" numCol="1" anchor="t" anchorCtr="0" compatLnSpc="1">
            <a:prstTxWarp prst="textNoShape">
              <a:avLst/>
            </a:prstTxWarp>
          </a:bodyPr>
          <a:lstStyle/>
          <a:p>
            <a:pPr lvl="0"/>
            <a:r>
              <a:rPr lang="en-US"/>
              <a:t>Click to edit Master text styles this is a test this is a test this is a test</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p:txStyles>
    <p:titleStyle>
      <a:lvl1pPr algn="l" rtl="0" eaLnBrk="0" fontAlgn="base" hangingPunct="0">
        <a:spcBef>
          <a:spcPct val="0"/>
        </a:spcBef>
        <a:spcAft>
          <a:spcPct val="0"/>
        </a:spcAft>
        <a:defRPr sz="28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8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28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28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2800">
          <a:solidFill>
            <a:schemeClr val="tx2"/>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sz="2800">
          <a:solidFill>
            <a:schemeClr val="tx2"/>
          </a:solidFill>
          <a:latin typeface="Arial" charset="0"/>
        </a:defRPr>
      </a:lvl6pPr>
      <a:lvl7pPr marL="914400" algn="l" rtl="0" eaLnBrk="0" fontAlgn="base" hangingPunct="0">
        <a:spcBef>
          <a:spcPct val="0"/>
        </a:spcBef>
        <a:spcAft>
          <a:spcPct val="0"/>
        </a:spcAft>
        <a:defRPr sz="2800">
          <a:solidFill>
            <a:schemeClr val="tx2"/>
          </a:solidFill>
          <a:latin typeface="Arial" charset="0"/>
        </a:defRPr>
      </a:lvl7pPr>
      <a:lvl8pPr marL="1371600" algn="l" rtl="0" eaLnBrk="0" fontAlgn="base" hangingPunct="0">
        <a:spcBef>
          <a:spcPct val="0"/>
        </a:spcBef>
        <a:spcAft>
          <a:spcPct val="0"/>
        </a:spcAft>
        <a:defRPr sz="2800">
          <a:solidFill>
            <a:schemeClr val="tx2"/>
          </a:solidFill>
          <a:latin typeface="Arial" charset="0"/>
        </a:defRPr>
      </a:lvl8pPr>
      <a:lvl9pPr marL="1828800" algn="l" rtl="0" eaLnBrk="0" fontAlgn="base" hangingPunct="0">
        <a:spcBef>
          <a:spcPct val="0"/>
        </a:spcBef>
        <a:spcAft>
          <a:spcPct val="0"/>
        </a:spcAft>
        <a:defRPr sz="28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rgbClr val="0000CC"/>
          </a:solidFill>
          <a:latin typeface="+mn-lt"/>
          <a:ea typeface="ＭＳ Ｐゴシック" charset="-128"/>
          <a:cs typeface="ＭＳ Ｐゴシック" charset="-128"/>
        </a:defRPr>
      </a:lvl1pPr>
      <a:lvl2pPr marL="742950" indent="-285750" algn="l" rtl="0" eaLnBrk="0" fontAlgn="base" hangingPunct="0">
        <a:spcBef>
          <a:spcPct val="25000"/>
        </a:spcBef>
        <a:spcAft>
          <a:spcPct val="0"/>
        </a:spcAft>
        <a:buClr>
          <a:schemeClr val="tx2"/>
        </a:buClr>
        <a:buChar char="•"/>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gt;"/>
        <a:defRPr sz="2000">
          <a:solidFill>
            <a:schemeClr val="tx1"/>
          </a:solidFill>
          <a:latin typeface="+mn-lt"/>
          <a:ea typeface="ＭＳ Ｐゴシック" charset="-128"/>
        </a:defRPr>
      </a:lvl3pPr>
      <a:lvl4pPr marL="1598613" indent="-227013" algn="l" rtl="0" eaLnBrk="0" fontAlgn="base" hangingPunct="0">
        <a:spcBef>
          <a:spcPct val="20000"/>
        </a:spcBef>
        <a:spcAft>
          <a:spcPct val="0"/>
        </a:spcAft>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 TargetMode="External"/><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3.jpe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5" Type="http://schemas.openxmlformats.org/officeDocument/2006/relationships/image" Target="../media/image63.png"/><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68.emf"/><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13.xml"/><Relationship Id="rId2"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827088" y="1844675"/>
            <a:ext cx="5399087" cy="1858963"/>
          </a:xfrm>
        </p:spPr>
        <p:txBody>
          <a:bodyPr/>
          <a:lstStyle/>
          <a:p>
            <a:pPr eaLnBrk="1" hangingPunct="1">
              <a:lnSpc>
                <a:spcPts val="3600"/>
              </a:lnSpc>
            </a:pPr>
            <a:r>
              <a:rPr lang="en-GB" sz="3600">
                <a:cs typeface="ＭＳ Ｐゴシック" charset="-128"/>
              </a:rPr>
              <a:t>Digital imaging: objects</a:t>
            </a:r>
            <a:br>
              <a:rPr lang="en-GB" sz="3600">
                <a:cs typeface="ＭＳ Ｐゴシック" charset="-128"/>
              </a:rPr>
            </a:br>
            <a:r>
              <a:rPr lang="en-GB" sz="3600">
                <a:cs typeface="ＭＳ Ｐゴシック" charset="-128"/>
              </a:rPr>
              <a:t/>
            </a:r>
            <a:br>
              <a:rPr lang="en-GB" sz="3600">
                <a:cs typeface="ＭＳ Ｐゴシック" charset="-128"/>
              </a:rPr>
            </a:br>
            <a:r>
              <a:rPr lang="en-GB" sz="2000">
                <a:cs typeface="ＭＳ Ｐゴシック" charset="-128"/>
              </a:rPr>
              <a:t>The Beazley Archive, CLAROS and The World of Ancient Art</a:t>
            </a:r>
            <a:endParaRPr lang="en-US" sz="2000">
              <a:cs typeface="ＭＳ Ｐゴシック" charset="-128"/>
            </a:endParaRPr>
          </a:p>
        </p:txBody>
      </p:sp>
      <p:sp>
        <p:nvSpPr>
          <p:cNvPr id="3075" name="Subtitle 2"/>
          <p:cNvSpPr>
            <a:spLocks noGrp="1"/>
          </p:cNvSpPr>
          <p:nvPr>
            <p:ph type="subTitle" idx="1"/>
          </p:nvPr>
        </p:nvSpPr>
        <p:spPr>
          <a:xfrm>
            <a:off x="785813" y="4000500"/>
            <a:ext cx="5383212" cy="1214438"/>
          </a:xfrm>
        </p:spPr>
        <p:txBody>
          <a:bodyPr/>
          <a:lstStyle/>
          <a:p>
            <a:pPr eaLnBrk="1" hangingPunct="1">
              <a:buFont typeface="Wingdings" charset="2"/>
              <a:buNone/>
            </a:pPr>
            <a:endParaRPr lang="en-GB" sz="2000">
              <a:cs typeface="ＭＳ Ｐゴシック" charset="-128"/>
            </a:endParaRPr>
          </a:p>
          <a:p>
            <a:pPr eaLnBrk="1" hangingPunct="1">
              <a:buFont typeface="Wingdings" charset="2"/>
              <a:buNone/>
            </a:pPr>
            <a:r>
              <a:rPr lang="en-GB" sz="2000">
                <a:cs typeface="ＭＳ Ｐゴシック" charset="-128"/>
              </a:rPr>
              <a:t>Donna Kurtz, Beazley Archive</a:t>
            </a:r>
          </a:p>
          <a:p>
            <a:pPr eaLnBrk="1" hangingPunct="1">
              <a:buFont typeface="Wingdings" charset="2"/>
              <a:buNone/>
            </a:pPr>
            <a:r>
              <a:rPr lang="en-GB" sz="2000">
                <a:cs typeface="ＭＳ Ｐゴシック" charset="-128"/>
              </a:rPr>
              <a:t>Sebastian Rahtz, OUCS</a:t>
            </a:r>
          </a:p>
          <a:p>
            <a:pPr eaLnBrk="1" hangingPunct="1">
              <a:buFont typeface="Wingdings" charset="2"/>
              <a:buNone/>
            </a:pPr>
            <a:r>
              <a:rPr lang="en-GB" sz="2000">
                <a:cs typeface="ＭＳ Ｐゴシック" charset="-128"/>
              </a:rPr>
              <a:t>Andrew Zisserman, Engineering Science</a:t>
            </a:r>
          </a:p>
          <a:p>
            <a:pPr eaLnBrk="1" hangingPunct="1">
              <a:buFont typeface="Wingdings" charset="2"/>
              <a:buNone/>
            </a:pPr>
            <a:endParaRPr lang="en-GB" sz="2000">
              <a:cs typeface="ＭＳ Ｐゴシック"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290" name="Picture 3" descr="cast2.jpg"/>
          <p:cNvPicPr>
            <a:picLocks noChangeAspect="1"/>
          </p:cNvPicPr>
          <p:nvPr/>
        </p:nvPicPr>
        <p:blipFill>
          <a:blip r:embed="rId3"/>
          <a:srcRect/>
          <a:stretch>
            <a:fillRect/>
          </a:stretch>
        </p:blipFill>
        <p:spPr bwMode="auto">
          <a:xfrm>
            <a:off x="1071563" y="1071563"/>
            <a:ext cx="7000875" cy="434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314" name="Picture 4" descr="part-dict.jpg"/>
          <p:cNvPicPr>
            <a:picLocks noChangeAspect="1"/>
          </p:cNvPicPr>
          <p:nvPr/>
        </p:nvPicPr>
        <p:blipFill>
          <a:blip r:embed="rId3"/>
          <a:srcRect/>
          <a:stretch>
            <a:fillRect/>
          </a:stretch>
        </p:blipFill>
        <p:spPr bwMode="auto">
          <a:xfrm>
            <a:off x="1071563" y="1071563"/>
            <a:ext cx="7143750" cy="4433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338" name="Picture 5" descr="east-ped.jpg"/>
          <p:cNvPicPr>
            <a:picLocks noChangeAspect="1"/>
          </p:cNvPicPr>
          <p:nvPr/>
        </p:nvPicPr>
        <p:blipFill>
          <a:blip r:embed="rId3"/>
          <a:srcRect/>
          <a:stretch>
            <a:fillRect/>
          </a:stretch>
        </p:blipFill>
        <p:spPr bwMode="auto">
          <a:xfrm>
            <a:off x="1143000" y="1214438"/>
            <a:ext cx="7104063" cy="4000500"/>
          </a:xfrm>
          <a:prstGeom prst="rect">
            <a:avLst/>
          </a:prstGeom>
          <a:noFill/>
          <a:ln w="9525">
            <a:noFill/>
            <a:miter lim="800000"/>
            <a:headEnd/>
            <a:tailEnd/>
          </a:ln>
        </p:spPr>
      </p:pic>
      <p:cxnSp>
        <p:nvCxnSpPr>
          <p:cNvPr id="14339" name="Straight Arrow Connector 3"/>
          <p:cNvCxnSpPr>
            <a:cxnSpLocks noChangeShapeType="1"/>
          </p:cNvCxnSpPr>
          <p:nvPr/>
        </p:nvCxnSpPr>
        <p:spPr bwMode="auto">
          <a:xfrm rot="10800000">
            <a:off x="6011863" y="3429000"/>
            <a:ext cx="288925" cy="146050"/>
          </a:xfrm>
          <a:prstGeom prst="straightConnector1">
            <a:avLst/>
          </a:prstGeom>
          <a:noFill/>
          <a:ln w="9525">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362" name="Picture 2" descr="dex.jpg"/>
          <p:cNvPicPr>
            <a:picLocks noChangeAspect="1"/>
          </p:cNvPicPr>
          <p:nvPr/>
        </p:nvPicPr>
        <p:blipFill>
          <a:blip r:embed="rId3"/>
          <a:srcRect/>
          <a:stretch>
            <a:fillRect/>
          </a:stretch>
        </p:blipFill>
        <p:spPr bwMode="auto">
          <a:xfrm>
            <a:off x="1331913" y="765175"/>
            <a:ext cx="7143750" cy="4498975"/>
          </a:xfrm>
          <a:prstGeom prst="rect">
            <a:avLst/>
          </a:prstGeom>
          <a:noFill/>
          <a:ln w="9525">
            <a:noFill/>
            <a:miter lim="800000"/>
            <a:headEnd/>
            <a:tailEnd/>
          </a:ln>
        </p:spPr>
      </p:pic>
      <p:cxnSp>
        <p:nvCxnSpPr>
          <p:cNvPr id="15363" name="Straight Arrow Connector 3"/>
          <p:cNvCxnSpPr>
            <a:cxnSpLocks noChangeShapeType="1"/>
          </p:cNvCxnSpPr>
          <p:nvPr/>
        </p:nvCxnSpPr>
        <p:spPr bwMode="auto">
          <a:xfrm rot="16200000" flipH="1">
            <a:off x="4175919" y="2385219"/>
            <a:ext cx="288925" cy="71437"/>
          </a:xfrm>
          <a:prstGeom prst="straightConnector1">
            <a:avLst/>
          </a:prstGeom>
          <a:noFill/>
          <a:ln w="9525">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6" name="Picture 1" descr="cover.jpg"/>
          <p:cNvPicPr>
            <a:picLocks noChangeAspect="1"/>
          </p:cNvPicPr>
          <p:nvPr/>
        </p:nvPicPr>
        <p:blipFill>
          <a:blip r:embed="rId3"/>
          <a:srcRect/>
          <a:stretch>
            <a:fillRect/>
          </a:stretch>
        </p:blipFill>
        <p:spPr bwMode="auto">
          <a:xfrm>
            <a:off x="3000375" y="1143000"/>
            <a:ext cx="2981325" cy="382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10" name="Picture 1" descr="worldart.jpg"/>
          <p:cNvPicPr>
            <a:picLocks noChangeAspect="1"/>
          </p:cNvPicPr>
          <p:nvPr/>
        </p:nvPicPr>
        <p:blipFill>
          <a:blip r:embed="rId3"/>
          <a:srcRect/>
          <a:stretch>
            <a:fillRect/>
          </a:stretch>
        </p:blipFill>
        <p:spPr bwMode="auto">
          <a:xfrm>
            <a:off x="1000125" y="1071563"/>
            <a:ext cx="7215188" cy="443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2" descr="C:\Users\Kurtz\AppData\Local\Microsoft\Windows\Temporary Internet Files\Content.Outlook\ZKWBWHFL\chinagoogleearthscreenshot.jpg"/>
          <p:cNvPicPr>
            <a:picLocks noChangeAspect="1" noChangeArrowheads="1"/>
          </p:cNvPicPr>
          <p:nvPr/>
        </p:nvPicPr>
        <p:blipFill>
          <a:blip r:embed="rId3"/>
          <a:srcRect/>
          <a:stretch>
            <a:fillRect/>
          </a:stretch>
        </p:blipFill>
        <p:spPr bwMode="auto">
          <a:xfrm>
            <a:off x="0" y="142875"/>
            <a:ext cx="9144000" cy="657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descr="C:\Users\Kurtz\AppData\Local\Microsoft\Windows\Temporary Internet Files\Content.Outlook\ZKWBWHFL\babylon.jpg"/>
          <p:cNvPicPr>
            <a:picLocks noChangeAspect="1" noChangeArrowheads="1"/>
          </p:cNvPicPr>
          <p:nvPr/>
        </p:nvPicPr>
        <p:blipFill>
          <a:blip r:embed="rId3"/>
          <a:srcRect/>
          <a:stretch>
            <a:fillRect/>
          </a:stretch>
        </p:blipFill>
        <p:spPr bwMode="auto">
          <a:xfrm>
            <a:off x="0" y="549275"/>
            <a:ext cx="9144000" cy="584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2" descr="stillman.jpg"/>
          <p:cNvPicPr>
            <a:picLocks noChangeAspect="1"/>
          </p:cNvPicPr>
          <p:nvPr/>
        </p:nvPicPr>
        <p:blipFill>
          <a:blip r:embed="rId3"/>
          <a:srcRect/>
          <a:stretch>
            <a:fillRect/>
          </a:stretch>
        </p:blipFill>
        <p:spPr bwMode="auto">
          <a:xfrm>
            <a:off x="1071563" y="1071563"/>
            <a:ext cx="7115175" cy="442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468313" y="836613"/>
            <a:ext cx="8128000" cy="4608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GB">
                <a:cs typeface="ＭＳ Ｐゴシック" charset="-128"/>
              </a:rPr>
              <a:t>Sir John Beazley</a:t>
            </a:r>
            <a:endParaRPr lang="en-US">
              <a:cs typeface="ＭＳ Ｐゴシック" charset="-128"/>
            </a:endParaRPr>
          </a:p>
        </p:txBody>
      </p:sp>
      <p:pic>
        <p:nvPicPr>
          <p:cNvPr id="4099" name="Content Placeholder 13" descr="SirJohnBeazleyMaster.jpg"/>
          <p:cNvPicPr>
            <a:picLocks noGrp="1" noChangeAspect="1"/>
          </p:cNvPicPr>
          <p:nvPr>
            <p:ph idx="1"/>
          </p:nvPr>
        </p:nvPicPr>
        <p:blipFill>
          <a:blip r:embed="rId3"/>
          <a:srcRect/>
          <a:stretch>
            <a:fillRect/>
          </a:stretch>
        </p:blipFill>
        <p:spPr>
          <a:xfrm>
            <a:off x="2286000" y="857250"/>
            <a:ext cx="3209925" cy="4500563"/>
          </a:xfrm>
        </p:spPr>
      </p:pic>
      <p:sp>
        <p:nvSpPr>
          <p:cNvPr id="4100" name="TextBox 3"/>
          <p:cNvSpPr txBox="1">
            <a:spLocks noChangeArrowheads="1"/>
          </p:cNvSpPr>
          <p:nvPr/>
        </p:nvSpPr>
        <p:spPr bwMode="auto">
          <a:xfrm>
            <a:off x="2286000" y="5934075"/>
            <a:ext cx="3429000" cy="646113"/>
          </a:xfrm>
          <a:prstGeom prst="rect">
            <a:avLst/>
          </a:prstGeom>
          <a:noFill/>
          <a:ln w="9525">
            <a:noFill/>
            <a:miter lim="800000"/>
            <a:headEnd/>
            <a:tailEnd/>
          </a:ln>
        </p:spPr>
        <p:txBody>
          <a:bodyPr>
            <a:prstTxWarp prst="textNoShape">
              <a:avLst/>
            </a:prstTxWarp>
            <a:spAutoFit/>
          </a:bodyPr>
          <a:lstStyle/>
          <a:p>
            <a:pPr algn="ctr"/>
            <a:r>
              <a:rPr lang="en-GB"/>
              <a:t>1885-1970</a:t>
            </a:r>
          </a:p>
          <a:p>
            <a:pPr algn="ctr"/>
            <a:r>
              <a:rPr lang="en-GB"/>
              <a:t>Photograph by Cecil Beaton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1" descr="claros-june2010.jpg"/>
          <p:cNvPicPr>
            <a:picLocks noChangeAspect="1"/>
          </p:cNvPicPr>
          <p:nvPr/>
        </p:nvPicPr>
        <p:blipFill>
          <a:blip r:embed="rId3"/>
          <a:srcRect/>
          <a:stretch>
            <a:fillRect/>
          </a:stretch>
        </p:blipFill>
        <p:spPr bwMode="auto">
          <a:xfrm>
            <a:off x="1143000" y="1000125"/>
            <a:ext cx="6929438" cy="421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Picture 1" descr="cidoc.jpg"/>
          <p:cNvPicPr>
            <a:picLocks noChangeAspect="1"/>
          </p:cNvPicPr>
          <p:nvPr/>
        </p:nvPicPr>
        <p:blipFill>
          <a:blip r:embed="rId3"/>
          <a:srcRect/>
          <a:stretch>
            <a:fillRect/>
          </a:stretch>
        </p:blipFill>
        <p:spPr bwMode="auto">
          <a:xfrm>
            <a:off x="1143000" y="1071563"/>
            <a:ext cx="7072313" cy="427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AutoShape 1"/>
          <p:cNvSpPr>
            <a:spLocks noChangeArrowheads="1"/>
          </p:cNvSpPr>
          <p:nvPr/>
        </p:nvSpPr>
        <p:spPr bwMode="auto">
          <a:xfrm>
            <a:off x="1154113" y="931863"/>
            <a:ext cx="979487" cy="979487"/>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Beazley</a:t>
            </a:r>
            <a:br>
              <a:rPr lang="en-GB">
                <a:solidFill>
                  <a:srgbClr val="000000"/>
                </a:solidFill>
              </a:rPr>
            </a:br>
            <a:r>
              <a:rPr lang="en-GB">
                <a:solidFill>
                  <a:srgbClr val="000000"/>
                </a:solidFill>
              </a:rPr>
              <a:t>Archive</a:t>
            </a:r>
          </a:p>
        </p:txBody>
      </p:sp>
      <p:sp>
        <p:nvSpPr>
          <p:cNvPr id="24579" name="AutoShape 2"/>
          <p:cNvSpPr>
            <a:spLocks noChangeArrowheads="1"/>
          </p:cNvSpPr>
          <p:nvPr/>
        </p:nvSpPr>
        <p:spPr bwMode="auto">
          <a:xfrm>
            <a:off x="3113088" y="931863"/>
            <a:ext cx="979487" cy="979487"/>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DAI</a:t>
            </a:r>
            <a:br>
              <a:rPr lang="en-GB">
                <a:solidFill>
                  <a:srgbClr val="000000"/>
                </a:solidFill>
              </a:rPr>
            </a:br>
            <a:r>
              <a:rPr lang="en-GB">
                <a:solidFill>
                  <a:srgbClr val="000000"/>
                </a:solidFill>
              </a:rPr>
              <a:t>Arachne</a:t>
            </a:r>
          </a:p>
        </p:txBody>
      </p:sp>
      <p:sp>
        <p:nvSpPr>
          <p:cNvPr id="24580" name="AutoShape 3"/>
          <p:cNvSpPr>
            <a:spLocks noChangeArrowheads="1"/>
          </p:cNvSpPr>
          <p:nvPr/>
        </p:nvSpPr>
        <p:spPr bwMode="auto">
          <a:xfrm>
            <a:off x="7032625" y="931863"/>
            <a:ext cx="979488" cy="979487"/>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LGPN</a:t>
            </a:r>
            <a:br>
              <a:rPr lang="en-GB">
                <a:solidFill>
                  <a:srgbClr val="000000"/>
                </a:solidFill>
              </a:rPr>
            </a:br>
            <a:r>
              <a:rPr lang="en-GB">
                <a:solidFill>
                  <a:srgbClr val="000000"/>
                </a:solidFill>
              </a:rPr>
              <a:t>(Oxford)</a:t>
            </a:r>
          </a:p>
        </p:txBody>
      </p:sp>
      <p:sp>
        <p:nvSpPr>
          <p:cNvPr id="24581" name="AutoShape 4"/>
          <p:cNvSpPr>
            <a:spLocks noChangeArrowheads="1"/>
          </p:cNvSpPr>
          <p:nvPr/>
        </p:nvSpPr>
        <p:spPr bwMode="auto">
          <a:xfrm>
            <a:off x="5072063" y="931863"/>
            <a:ext cx="979487" cy="979487"/>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LIMC</a:t>
            </a:r>
            <a:br>
              <a:rPr lang="en-GB">
                <a:solidFill>
                  <a:srgbClr val="000000"/>
                </a:solidFill>
              </a:rPr>
            </a:br>
            <a:r>
              <a:rPr lang="en-GB">
                <a:solidFill>
                  <a:srgbClr val="000000"/>
                </a:solidFill>
              </a:rPr>
              <a:t>(Paris)</a:t>
            </a:r>
          </a:p>
        </p:txBody>
      </p:sp>
      <p:sp>
        <p:nvSpPr>
          <p:cNvPr id="24582" name="AutoShape 5"/>
          <p:cNvSpPr>
            <a:spLocks noChangeArrowheads="1"/>
          </p:cNvSpPr>
          <p:nvPr/>
        </p:nvSpPr>
        <p:spPr bwMode="auto">
          <a:xfrm>
            <a:off x="1154113" y="2238375"/>
            <a:ext cx="979487"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Convert</a:t>
            </a:r>
          </a:p>
        </p:txBody>
      </p:sp>
      <p:sp>
        <p:nvSpPr>
          <p:cNvPr id="24583" name="AutoShape 6"/>
          <p:cNvSpPr>
            <a:spLocks noChangeArrowheads="1"/>
          </p:cNvSpPr>
          <p:nvPr/>
        </p:nvSpPr>
        <p:spPr bwMode="auto">
          <a:xfrm>
            <a:off x="3113088" y="2238375"/>
            <a:ext cx="979487"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Convert</a:t>
            </a:r>
          </a:p>
        </p:txBody>
      </p:sp>
      <p:sp>
        <p:nvSpPr>
          <p:cNvPr id="24584" name="AutoShape 7"/>
          <p:cNvSpPr>
            <a:spLocks noChangeArrowheads="1"/>
          </p:cNvSpPr>
          <p:nvPr/>
        </p:nvSpPr>
        <p:spPr bwMode="auto">
          <a:xfrm>
            <a:off x="5072063" y="2238375"/>
            <a:ext cx="979487"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Convert</a:t>
            </a:r>
          </a:p>
        </p:txBody>
      </p:sp>
      <p:sp>
        <p:nvSpPr>
          <p:cNvPr id="24585" name="AutoShape 8"/>
          <p:cNvSpPr>
            <a:spLocks noChangeArrowheads="1"/>
          </p:cNvSpPr>
          <p:nvPr/>
        </p:nvSpPr>
        <p:spPr bwMode="auto">
          <a:xfrm>
            <a:off x="7032625" y="2238375"/>
            <a:ext cx="979488"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Convert</a:t>
            </a:r>
          </a:p>
        </p:txBody>
      </p:sp>
      <p:sp>
        <p:nvSpPr>
          <p:cNvPr id="24586" name="AutoShape 9"/>
          <p:cNvSpPr>
            <a:spLocks noChangeArrowheads="1"/>
          </p:cNvSpPr>
          <p:nvPr/>
        </p:nvSpPr>
        <p:spPr bwMode="auto">
          <a:xfrm>
            <a:off x="3929063" y="4033838"/>
            <a:ext cx="1306512"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Cache</a:t>
            </a:r>
          </a:p>
        </p:txBody>
      </p:sp>
      <p:sp>
        <p:nvSpPr>
          <p:cNvPr id="24587" name="AutoShape 10"/>
          <p:cNvSpPr>
            <a:spLocks noChangeArrowheads="1"/>
          </p:cNvSpPr>
          <p:nvPr/>
        </p:nvSpPr>
        <p:spPr bwMode="auto">
          <a:xfrm>
            <a:off x="3929063" y="4360863"/>
            <a:ext cx="1306512"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Index</a:t>
            </a:r>
          </a:p>
        </p:txBody>
      </p:sp>
      <p:sp>
        <p:nvSpPr>
          <p:cNvPr id="24588" name="AutoShape 11"/>
          <p:cNvSpPr>
            <a:spLocks noChangeArrowheads="1"/>
          </p:cNvSpPr>
          <p:nvPr/>
        </p:nvSpPr>
        <p:spPr bwMode="auto">
          <a:xfrm>
            <a:off x="3929063" y="4687888"/>
            <a:ext cx="1306512" cy="327025"/>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Query</a:t>
            </a:r>
          </a:p>
        </p:txBody>
      </p:sp>
      <p:sp>
        <p:nvSpPr>
          <p:cNvPr id="24589" name="AutoShape 12"/>
          <p:cNvSpPr>
            <a:spLocks noChangeArrowheads="1"/>
          </p:cNvSpPr>
          <p:nvPr/>
        </p:nvSpPr>
        <p:spPr bwMode="auto">
          <a:xfrm>
            <a:off x="4910138" y="5505450"/>
            <a:ext cx="1306512" cy="652463"/>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CLAROS</a:t>
            </a:r>
            <a:br>
              <a:rPr lang="en-GB">
                <a:solidFill>
                  <a:srgbClr val="000000"/>
                </a:solidFill>
              </a:rPr>
            </a:br>
            <a:r>
              <a:rPr lang="en-GB">
                <a:solidFill>
                  <a:srgbClr val="000000"/>
                </a:solidFill>
              </a:rPr>
              <a:t>application</a:t>
            </a:r>
          </a:p>
        </p:txBody>
      </p:sp>
      <p:sp>
        <p:nvSpPr>
          <p:cNvPr id="24590" name="AutoShape 13"/>
          <p:cNvSpPr>
            <a:spLocks noChangeArrowheads="1"/>
          </p:cNvSpPr>
          <p:nvPr/>
        </p:nvSpPr>
        <p:spPr bwMode="auto">
          <a:xfrm>
            <a:off x="3492500" y="3054350"/>
            <a:ext cx="2070100" cy="654050"/>
          </a:xfrm>
          <a:prstGeom prst="flowChartInputOutput">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 pos="1312863" algn="l"/>
              </a:tabLst>
            </a:pPr>
            <a:r>
              <a:rPr lang="en-GB">
                <a:solidFill>
                  <a:srgbClr val="000000"/>
                </a:solidFill>
              </a:rPr>
              <a:t>CIDOC-CRM</a:t>
            </a:r>
            <a:br>
              <a:rPr lang="en-GB">
                <a:solidFill>
                  <a:srgbClr val="000000"/>
                </a:solidFill>
              </a:rPr>
            </a:br>
            <a:r>
              <a:rPr lang="en-GB">
                <a:solidFill>
                  <a:srgbClr val="000000"/>
                </a:solidFill>
              </a:rPr>
              <a:t>data</a:t>
            </a:r>
          </a:p>
        </p:txBody>
      </p:sp>
      <p:sp>
        <p:nvSpPr>
          <p:cNvPr id="24591" name="AutoShape 14"/>
          <p:cNvSpPr>
            <a:spLocks noChangeArrowheads="1"/>
          </p:cNvSpPr>
          <p:nvPr/>
        </p:nvSpPr>
        <p:spPr bwMode="auto">
          <a:xfrm>
            <a:off x="7032625" y="5505450"/>
            <a:ext cx="979488" cy="652463"/>
          </a:xfrm>
          <a:prstGeom prst="flowChartDisplay">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a:solidFill>
                  <a:srgbClr val="000000"/>
                </a:solidFill>
              </a:rPr>
              <a:t>Browser</a:t>
            </a:r>
          </a:p>
        </p:txBody>
      </p:sp>
      <p:cxnSp>
        <p:nvCxnSpPr>
          <p:cNvPr id="24592" name="AutoShape 15"/>
          <p:cNvCxnSpPr>
            <a:cxnSpLocks noChangeShapeType="1"/>
          </p:cNvCxnSpPr>
          <p:nvPr/>
        </p:nvCxnSpPr>
        <p:spPr bwMode="auto">
          <a:xfrm>
            <a:off x="1644650" y="2565400"/>
            <a:ext cx="2165350" cy="598488"/>
          </a:xfrm>
          <a:prstGeom prst="curvedConnector3">
            <a:avLst>
              <a:gd name="adj1" fmla="val 50000"/>
            </a:avLst>
          </a:prstGeom>
          <a:noFill/>
          <a:ln w="9525">
            <a:solidFill>
              <a:srgbClr val="000000"/>
            </a:solidFill>
            <a:round/>
            <a:headEnd/>
            <a:tailEnd type="triangle" w="med" len="med"/>
          </a:ln>
        </p:spPr>
      </p:cxnSp>
      <p:cxnSp>
        <p:nvCxnSpPr>
          <p:cNvPr id="24593" name="AutoShape 16"/>
          <p:cNvCxnSpPr>
            <a:cxnSpLocks noChangeShapeType="1"/>
            <a:stCxn id="24583" idx="2"/>
            <a:endCxn id="24590" idx="1"/>
          </p:cNvCxnSpPr>
          <p:nvPr/>
        </p:nvCxnSpPr>
        <p:spPr bwMode="auto">
          <a:xfrm rot="16200000" flipH="1">
            <a:off x="3821113" y="2347912"/>
            <a:ext cx="488950" cy="923925"/>
          </a:xfrm>
          <a:prstGeom prst="curvedConnector3">
            <a:avLst>
              <a:gd name="adj1" fmla="val 50000"/>
            </a:avLst>
          </a:prstGeom>
          <a:noFill/>
          <a:ln w="9525">
            <a:solidFill>
              <a:srgbClr val="000000"/>
            </a:solidFill>
            <a:round/>
            <a:headEnd/>
            <a:tailEnd type="triangle" w="med" len="med"/>
          </a:ln>
        </p:spPr>
      </p:cxnSp>
      <p:cxnSp>
        <p:nvCxnSpPr>
          <p:cNvPr id="24594" name="AutoShape 17"/>
          <p:cNvCxnSpPr>
            <a:cxnSpLocks noChangeShapeType="1"/>
          </p:cNvCxnSpPr>
          <p:nvPr/>
        </p:nvCxnSpPr>
        <p:spPr bwMode="auto">
          <a:xfrm rot="5400000">
            <a:off x="4926013" y="2417762"/>
            <a:ext cx="488950" cy="784225"/>
          </a:xfrm>
          <a:prstGeom prst="curvedConnector3">
            <a:avLst>
              <a:gd name="adj1" fmla="val 50000"/>
            </a:avLst>
          </a:prstGeom>
          <a:noFill/>
          <a:ln w="9525">
            <a:solidFill>
              <a:srgbClr val="000000"/>
            </a:solidFill>
            <a:round/>
            <a:headEnd/>
            <a:tailEnd type="triangle" w="med" len="med"/>
          </a:ln>
        </p:spPr>
      </p:cxnSp>
      <p:cxnSp>
        <p:nvCxnSpPr>
          <p:cNvPr id="24595" name="AutoShape 18"/>
          <p:cNvCxnSpPr>
            <a:cxnSpLocks noChangeShapeType="1"/>
          </p:cNvCxnSpPr>
          <p:nvPr/>
        </p:nvCxnSpPr>
        <p:spPr bwMode="auto">
          <a:xfrm rot="10800000" flipV="1">
            <a:off x="5486400" y="2565400"/>
            <a:ext cx="2036763" cy="635000"/>
          </a:xfrm>
          <a:prstGeom prst="curvedConnector3">
            <a:avLst>
              <a:gd name="adj1" fmla="val 49963"/>
            </a:avLst>
          </a:prstGeom>
          <a:noFill/>
          <a:ln w="9525">
            <a:solidFill>
              <a:srgbClr val="000000"/>
            </a:solidFill>
            <a:round/>
            <a:headEnd/>
            <a:tailEnd type="triangle" w="med" len="med"/>
          </a:ln>
        </p:spPr>
      </p:cxnSp>
      <p:cxnSp>
        <p:nvCxnSpPr>
          <p:cNvPr id="24596" name="AutoShape 19"/>
          <p:cNvCxnSpPr>
            <a:cxnSpLocks noChangeShapeType="1"/>
          </p:cNvCxnSpPr>
          <p:nvPr/>
        </p:nvCxnSpPr>
        <p:spPr bwMode="auto">
          <a:xfrm rot="5400000">
            <a:off x="3439319" y="2074069"/>
            <a:ext cx="327025" cy="1587"/>
          </a:xfrm>
          <a:prstGeom prst="straightConnector1">
            <a:avLst/>
          </a:prstGeom>
          <a:noFill/>
          <a:ln w="9525">
            <a:solidFill>
              <a:srgbClr val="000000"/>
            </a:solidFill>
            <a:round/>
            <a:headEnd/>
            <a:tailEnd type="triangle" w="med" len="med"/>
          </a:ln>
        </p:spPr>
      </p:cxnSp>
      <p:cxnSp>
        <p:nvCxnSpPr>
          <p:cNvPr id="24597" name="AutoShape 20"/>
          <p:cNvCxnSpPr>
            <a:cxnSpLocks noChangeShapeType="1"/>
          </p:cNvCxnSpPr>
          <p:nvPr/>
        </p:nvCxnSpPr>
        <p:spPr bwMode="auto">
          <a:xfrm rot="5400000">
            <a:off x="5398294" y="2074069"/>
            <a:ext cx="327025" cy="1587"/>
          </a:xfrm>
          <a:prstGeom prst="straightConnector1">
            <a:avLst/>
          </a:prstGeom>
          <a:noFill/>
          <a:ln w="9525">
            <a:solidFill>
              <a:srgbClr val="000000"/>
            </a:solidFill>
            <a:round/>
            <a:headEnd/>
            <a:tailEnd type="triangle" w="med" len="med"/>
          </a:ln>
        </p:spPr>
      </p:cxnSp>
      <p:cxnSp>
        <p:nvCxnSpPr>
          <p:cNvPr id="24598" name="AutoShape 21"/>
          <p:cNvCxnSpPr>
            <a:cxnSpLocks noChangeShapeType="1"/>
          </p:cNvCxnSpPr>
          <p:nvPr/>
        </p:nvCxnSpPr>
        <p:spPr bwMode="auto">
          <a:xfrm rot="5400000">
            <a:off x="7358856" y="2074069"/>
            <a:ext cx="327025" cy="1588"/>
          </a:xfrm>
          <a:prstGeom prst="straightConnector1">
            <a:avLst/>
          </a:prstGeom>
          <a:noFill/>
          <a:ln w="9525">
            <a:solidFill>
              <a:srgbClr val="000000"/>
            </a:solidFill>
            <a:round/>
            <a:headEnd/>
            <a:tailEnd type="triangle" w="med" len="med"/>
          </a:ln>
        </p:spPr>
      </p:cxnSp>
      <p:cxnSp>
        <p:nvCxnSpPr>
          <p:cNvPr id="24599" name="AutoShape 22"/>
          <p:cNvCxnSpPr>
            <a:cxnSpLocks noChangeShapeType="1"/>
          </p:cNvCxnSpPr>
          <p:nvPr/>
        </p:nvCxnSpPr>
        <p:spPr bwMode="auto">
          <a:xfrm rot="5400000">
            <a:off x="4419600" y="3870325"/>
            <a:ext cx="325438" cy="1588"/>
          </a:xfrm>
          <a:prstGeom prst="straightConnector1">
            <a:avLst/>
          </a:prstGeom>
          <a:noFill/>
          <a:ln w="9525">
            <a:solidFill>
              <a:srgbClr val="000000"/>
            </a:solidFill>
            <a:round/>
            <a:headEnd/>
            <a:tailEnd type="triangle" w="med" len="med"/>
          </a:ln>
        </p:spPr>
      </p:cxnSp>
      <p:cxnSp>
        <p:nvCxnSpPr>
          <p:cNvPr id="24600" name="AutoShape 23"/>
          <p:cNvCxnSpPr>
            <a:cxnSpLocks noChangeShapeType="1"/>
          </p:cNvCxnSpPr>
          <p:nvPr/>
        </p:nvCxnSpPr>
        <p:spPr bwMode="auto">
          <a:xfrm rot="5400000">
            <a:off x="1480344" y="2074069"/>
            <a:ext cx="327025" cy="1587"/>
          </a:xfrm>
          <a:prstGeom prst="straightConnector1">
            <a:avLst/>
          </a:prstGeom>
          <a:noFill/>
          <a:ln w="9525">
            <a:solidFill>
              <a:srgbClr val="000000"/>
            </a:solidFill>
            <a:round/>
            <a:headEnd/>
            <a:tailEnd type="triangle" w="med" len="med"/>
          </a:ln>
        </p:spPr>
      </p:cxnSp>
      <p:cxnSp>
        <p:nvCxnSpPr>
          <p:cNvPr id="24601" name="AutoShape 24"/>
          <p:cNvCxnSpPr>
            <a:cxnSpLocks noChangeShapeType="1"/>
          </p:cNvCxnSpPr>
          <p:nvPr/>
        </p:nvCxnSpPr>
        <p:spPr bwMode="auto">
          <a:xfrm>
            <a:off x="6216650" y="5830888"/>
            <a:ext cx="815975" cy="3175"/>
          </a:xfrm>
          <a:prstGeom prst="straightConnector1">
            <a:avLst/>
          </a:prstGeom>
          <a:noFill/>
          <a:ln w="9525">
            <a:solidFill>
              <a:srgbClr val="000000"/>
            </a:solidFill>
            <a:round/>
            <a:headEnd/>
            <a:tailEnd type="triangle" w="med" len="med"/>
          </a:ln>
        </p:spPr>
      </p:cxnSp>
      <p:cxnSp>
        <p:nvCxnSpPr>
          <p:cNvPr id="24602" name="AutoShape 25"/>
          <p:cNvCxnSpPr>
            <a:cxnSpLocks noChangeShapeType="1"/>
          </p:cNvCxnSpPr>
          <p:nvPr/>
        </p:nvCxnSpPr>
        <p:spPr bwMode="auto">
          <a:xfrm>
            <a:off x="4910138" y="5013325"/>
            <a:ext cx="654050" cy="490538"/>
          </a:xfrm>
          <a:prstGeom prst="curvedConnector3">
            <a:avLst>
              <a:gd name="adj1" fmla="val 50000"/>
            </a:avLst>
          </a:prstGeom>
          <a:noFill/>
          <a:ln w="9525">
            <a:solidFill>
              <a:srgbClr val="000000"/>
            </a:solidFill>
            <a:round/>
            <a:headEnd/>
            <a:tailEnd type="triangle" w="med" len="med"/>
          </a:ln>
        </p:spPr>
      </p:cxnSp>
      <p:cxnSp>
        <p:nvCxnSpPr>
          <p:cNvPr id="24603" name="AutoShape 29"/>
          <p:cNvCxnSpPr>
            <a:cxnSpLocks noChangeShapeType="1"/>
          </p:cNvCxnSpPr>
          <p:nvPr/>
        </p:nvCxnSpPr>
        <p:spPr bwMode="auto">
          <a:xfrm flipH="1">
            <a:off x="3602038" y="5013325"/>
            <a:ext cx="654050" cy="511175"/>
          </a:xfrm>
          <a:prstGeom prst="curvedConnector3">
            <a:avLst>
              <a:gd name="adj1" fmla="val 50000"/>
            </a:avLst>
          </a:prstGeom>
          <a:noFill/>
          <a:ln w="9525">
            <a:solidFill>
              <a:srgbClr val="000000"/>
            </a:solidFill>
            <a:round/>
            <a:headEnd/>
            <a:tailEnd type="triangle" w="med" len="med"/>
          </a:ln>
        </p:spPr>
      </p:cxnSp>
      <p:sp>
        <p:nvSpPr>
          <p:cNvPr id="24604" name="Text Box 30"/>
          <p:cNvSpPr txBox="1">
            <a:spLocks noChangeArrowheads="1"/>
          </p:cNvSpPr>
          <p:nvPr/>
        </p:nvSpPr>
        <p:spPr bwMode="auto">
          <a:xfrm>
            <a:off x="1000125" y="214313"/>
            <a:ext cx="7183438" cy="442912"/>
          </a:xfrm>
          <a:prstGeom prst="rect">
            <a:avLst/>
          </a:prstGeom>
          <a:noFill/>
          <a:ln w="9525">
            <a:noFill/>
            <a:round/>
            <a:headEnd/>
            <a:tailEnd/>
          </a:ln>
        </p:spPr>
        <p:txBody>
          <a:bodyPr lIns="81639" tIns="63220" rIns="81639" bIns="40820">
            <a:prstTxWarp prst="textNoShape">
              <a:avLst/>
            </a:prstTxWarp>
          </a:bodyPr>
          <a:lstStyle/>
          <a:p>
            <a:pPr algn="ctr">
              <a:tabLst>
                <a:tab pos="655638" algn="l"/>
                <a:tab pos="1312863" algn="l"/>
                <a:tab pos="1968500" algn="l"/>
                <a:tab pos="2625725" algn="l"/>
                <a:tab pos="3282950" algn="l"/>
                <a:tab pos="3938588" algn="l"/>
                <a:tab pos="4595813" algn="l"/>
                <a:tab pos="5253038" algn="l"/>
                <a:tab pos="5908675" algn="l"/>
                <a:tab pos="6565900" algn="l"/>
              </a:tabLst>
            </a:pPr>
            <a:r>
              <a:rPr lang="en-GB" sz="3200"/>
              <a:t>CLAROS System Components</a:t>
            </a:r>
          </a:p>
        </p:txBody>
      </p:sp>
      <p:cxnSp>
        <p:nvCxnSpPr>
          <p:cNvPr id="24605" name="AutoShape 31"/>
          <p:cNvCxnSpPr>
            <a:cxnSpLocks noChangeShapeType="1"/>
          </p:cNvCxnSpPr>
          <p:nvPr/>
        </p:nvCxnSpPr>
        <p:spPr bwMode="auto">
          <a:xfrm flipH="1" flipV="1">
            <a:off x="7510463" y="4584700"/>
            <a:ext cx="12700" cy="920750"/>
          </a:xfrm>
          <a:prstGeom prst="straightConnector1">
            <a:avLst/>
          </a:prstGeom>
          <a:noFill/>
          <a:ln w="9525">
            <a:solidFill>
              <a:srgbClr val="000000"/>
            </a:solidFill>
            <a:prstDash val="sysDot"/>
            <a:round/>
            <a:headEnd/>
            <a:tailEnd type="triangle" w="med" len="med"/>
          </a:ln>
        </p:spPr>
      </p:cxnSp>
      <p:cxnSp>
        <p:nvCxnSpPr>
          <p:cNvPr id="24606" name="AutoShape 32"/>
          <p:cNvCxnSpPr>
            <a:cxnSpLocks noChangeShapeType="1"/>
          </p:cNvCxnSpPr>
          <p:nvPr/>
        </p:nvCxnSpPr>
        <p:spPr bwMode="auto">
          <a:xfrm flipH="1" flipV="1">
            <a:off x="7067550" y="4576763"/>
            <a:ext cx="455613" cy="928687"/>
          </a:xfrm>
          <a:prstGeom prst="straightConnector1">
            <a:avLst/>
          </a:prstGeom>
          <a:noFill/>
          <a:ln w="9525">
            <a:solidFill>
              <a:srgbClr val="000000"/>
            </a:solidFill>
            <a:prstDash val="sysDot"/>
            <a:round/>
            <a:headEnd/>
            <a:tailEnd type="triangle" w="med" len="med"/>
          </a:ln>
        </p:spPr>
      </p:cxnSp>
      <p:cxnSp>
        <p:nvCxnSpPr>
          <p:cNvPr id="24607" name="AutoShape 33"/>
          <p:cNvCxnSpPr>
            <a:cxnSpLocks noChangeShapeType="1"/>
          </p:cNvCxnSpPr>
          <p:nvPr/>
        </p:nvCxnSpPr>
        <p:spPr bwMode="auto">
          <a:xfrm flipH="1" flipV="1">
            <a:off x="6684963" y="4575175"/>
            <a:ext cx="838200" cy="930275"/>
          </a:xfrm>
          <a:prstGeom prst="straightConnector1">
            <a:avLst/>
          </a:prstGeom>
          <a:noFill/>
          <a:ln w="9525">
            <a:solidFill>
              <a:srgbClr val="000000"/>
            </a:solidFill>
            <a:prstDash val="sysDot"/>
            <a:round/>
            <a:headEnd/>
            <a:tailEnd type="triangle" w="med" len="med"/>
          </a:ln>
        </p:spPr>
      </p:cxnSp>
      <p:cxnSp>
        <p:nvCxnSpPr>
          <p:cNvPr id="24608" name="AutoShape 34"/>
          <p:cNvCxnSpPr>
            <a:cxnSpLocks noChangeShapeType="1"/>
          </p:cNvCxnSpPr>
          <p:nvPr/>
        </p:nvCxnSpPr>
        <p:spPr bwMode="auto">
          <a:xfrm flipH="1" flipV="1">
            <a:off x="6127750" y="4600575"/>
            <a:ext cx="1395413" cy="904875"/>
          </a:xfrm>
          <a:prstGeom prst="straightConnector1">
            <a:avLst/>
          </a:prstGeom>
          <a:noFill/>
          <a:ln w="9525">
            <a:solidFill>
              <a:srgbClr val="000000"/>
            </a:solidFill>
            <a:prstDash val="sysDot"/>
            <a:round/>
            <a:headEnd/>
            <a:tailEnd type="triangle" w="med" len="med"/>
          </a:ln>
        </p:spPr>
      </p:cxnSp>
      <p:pic>
        <p:nvPicPr>
          <p:cNvPr id="24609" name="Picture 73" descr="bluesquare.jpg"/>
          <p:cNvPicPr>
            <a:picLocks noChangeAspect="1"/>
          </p:cNvPicPr>
          <p:nvPr/>
        </p:nvPicPr>
        <p:blipFill>
          <a:blip r:embed="rId3"/>
          <a:srcRect/>
          <a:stretch>
            <a:fillRect/>
          </a:stretch>
        </p:blipFill>
        <p:spPr bwMode="auto">
          <a:xfrm rot="2700000">
            <a:off x="3313113" y="5599113"/>
            <a:ext cx="127000" cy="127000"/>
          </a:xfrm>
          <a:prstGeom prst="rect">
            <a:avLst/>
          </a:prstGeom>
          <a:noFill/>
          <a:ln w="9525">
            <a:noFill/>
            <a:miter lim="800000"/>
            <a:headEnd/>
            <a:tailEnd/>
          </a:ln>
        </p:spPr>
      </p:pic>
      <p:pic>
        <p:nvPicPr>
          <p:cNvPr id="24610" name="Picture 74" descr="bluesquare.jpg"/>
          <p:cNvPicPr>
            <a:picLocks noChangeAspect="1"/>
          </p:cNvPicPr>
          <p:nvPr/>
        </p:nvPicPr>
        <p:blipFill>
          <a:blip r:embed="rId3"/>
          <a:srcRect/>
          <a:stretch>
            <a:fillRect/>
          </a:stretch>
        </p:blipFill>
        <p:spPr bwMode="auto">
          <a:xfrm rot="2700000">
            <a:off x="3527425" y="5599113"/>
            <a:ext cx="127000" cy="127000"/>
          </a:xfrm>
          <a:prstGeom prst="rect">
            <a:avLst/>
          </a:prstGeom>
          <a:noFill/>
          <a:ln w="9525">
            <a:noFill/>
            <a:miter lim="800000"/>
            <a:headEnd/>
            <a:tailEnd/>
          </a:ln>
        </p:spPr>
      </p:pic>
      <p:pic>
        <p:nvPicPr>
          <p:cNvPr id="24611" name="Picture 75" descr="bluesquare.jpg"/>
          <p:cNvPicPr>
            <a:picLocks noChangeAspect="1"/>
          </p:cNvPicPr>
          <p:nvPr/>
        </p:nvPicPr>
        <p:blipFill>
          <a:blip r:embed="rId3"/>
          <a:srcRect/>
          <a:stretch>
            <a:fillRect/>
          </a:stretch>
        </p:blipFill>
        <p:spPr bwMode="auto">
          <a:xfrm rot="2700000">
            <a:off x="3741738" y="5599113"/>
            <a:ext cx="127000" cy="127000"/>
          </a:xfrm>
          <a:prstGeom prst="rect">
            <a:avLst/>
          </a:prstGeom>
          <a:noFill/>
          <a:ln w="9525">
            <a:noFill/>
            <a:miter lim="800000"/>
            <a:headEnd/>
            <a:tailEnd/>
          </a:ln>
        </p:spPr>
      </p:pic>
      <p:sp>
        <p:nvSpPr>
          <p:cNvPr id="24612" name="Text Box 36"/>
          <p:cNvSpPr txBox="1">
            <a:spLocks noChangeArrowheads="1"/>
          </p:cNvSpPr>
          <p:nvPr/>
        </p:nvSpPr>
        <p:spPr bwMode="auto">
          <a:xfrm>
            <a:off x="906463" y="5486400"/>
            <a:ext cx="2332037" cy="304800"/>
          </a:xfrm>
          <a:prstGeom prst="rect">
            <a:avLst/>
          </a:prstGeom>
          <a:noFill/>
          <a:ln w="9525">
            <a:noFill/>
            <a:miter lim="800000"/>
            <a:headEnd/>
            <a:tailEnd/>
          </a:ln>
        </p:spPr>
        <p:txBody>
          <a:bodyPr wrap="none">
            <a:prstTxWarp prst="textNoShape">
              <a:avLst/>
            </a:prstTxWarp>
            <a:spAutoFit/>
          </a:bodyPr>
          <a:lstStyle/>
          <a:p>
            <a:r>
              <a:rPr lang="en-GB" sz="1400"/>
              <a:t>Other potential applications</a:t>
            </a:r>
          </a:p>
        </p:txBody>
      </p:sp>
      <p:sp>
        <p:nvSpPr>
          <p:cNvPr id="24613" name="Text Box 38"/>
          <p:cNvSpPr txBox="1">
            <a:spLocks noChangeArrowheads="1"/>
          </p:cNvSpPr>
          <p:nvPr/>
        </p:nvSpPr>
        <p:spPr bwMode="auto">
          <a:xfrm>
            <a:off x="5724525" y="4221163"/>
            <a:ext cx="2233613" cy="304800"/>
          </a:xfrm>
          <a:prstGeom prst="rect">
            <a:avLst/>
          </a:prstGeom>
          <a:noFill/>
          <a:ln w="9525">
            <a:noFill/>
            <a:miter lim="800000"/>
            <a:headEnd/>
            <a:tailEnd/>
          </a:ln>
        </p:spPr>
        <p:txBody>
          <a:bodyPr wrap="none">
            <a:prstTxWarp prst="textNoShape">
              <a:avLst/>
            </a:prstTxWarp>
            <a:spAutoFit/>
          </a:bodyPr>
          <a:lstStyle/>
          <a:p>
            <a:r>
              <a:rPr lang="en-GB" sz="1400"/>
              <a:t>Links back to original data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602" name="Picture 1" descr="oerc.jpg"/>
          <p:cNvPicPr>
            <a:picLocks noChangeAspect="1"/>
          </p:cNvPicPr>
          <p:nvPr/>
        </p:nvPicPr>
        <p:blipFill>
          <a:blip r:embed="rId3"/>
          <a:srcRect/>
          <a:stretch>
            <a:fillRect/>
          </a:stretch>
        </p:blipFill>
        <p:spPr bwMode="auto">
          <a:xfrm>
            <a:off x="1285875" y="1285875"/>
            <a:ext cx="6572250" cy="4062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626" name="Picture 1" descr="ibrg.jpg"/>
          <p:cNvPicPr>
            <a:picLocks noChangeAspect="1"/>
          </p:cNvPicPr>
          <p:nvPr/>
        </p:nvPicPr>
        <p:blipFill>
          <a:blip r:embed="rId3"/>
          <a:srcRect/>
          <a:stretch>
            <a:fillRect/>
          </a:stretch>
        </p:blipFill>
        <p:spPr bwMode="auto">
          <a:xfrm>
            <a:off x="1000125" y="1143000"/>
            <a:ext cx="6929438" cy="4271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2" descr="screendump1"/>
          <p:cNvPicPr>
            <a:picLocks noChangeAspect="1" noChangeArrowheads="1"/>
          </p:cNvPicPr>
          <p:nvPr/>
        </p:nvPicPr>
        <p:blipFill>
          <a:blip r:embed="rId3"/>
          <a:srcRect/>
          <a:stretch>
            <a:fillRect/>
          </a:stretch>
        </p:blipFill>
        <p:spPr bwMode="auto">
          <a:xfrm>
            <a:off x="1000125" y="1000125"/>
            <a:ext cx="721042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1" descr="sculptureimagesearch.jpg"/>
          <p:cNvPicPr>
            <a:picLocks noChangeAspect="1"/>
          </p:cNvPicPr>
          <p:nvPr/>
        </p:nvPicPr>
        <p:blipFill>
          <a:blip r:embed="rId3"/>
          <a:srcRect/>
          <a:stretch>
            <a:fillRect/>
          </a:stretch>
        </p:blipFill>
        <p:spPr bwMode="auto">
          <a:xfrm>
            <a:off x="1428750" y="928688"/>
            <a:ext cx="6072188"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
            <a:ext cx="3200400" cy="2362200"/>
          </a:xfrm>
        </p:spPr>
        <p:txBody>
          <a:bodyPr/>
          <a:lstStyle/>
          <a:p>
            <a:pPr>
              <a:buNone/>
            </a:pPr>
            <a:endParaRPr lang="en-US" dirty="0" smtClean="0"/>
          </a:p>
        </p:txBody>
      </p:sp>
      <p:pic>
        <p:nvPicPr>
          <p:cNvPr id="12" name="Picture 11"/>
          <p:cNvPicPr>
            <a:picLocks noChangeAspect="1"/>
          </p:cNvPicPr>
          <p:nvPr/>
        </p:nvPicPr>
        <p:blipFill>
          <a:blip r:embed="rId3"/>
          <a:stretch>
            <a:fillRect/>
          </a:stretch>
        </p:blipFill>
        <p:spPr>
          <a:xfrm>
            <a:off x="6870700" y="2819400"/>
            <a:ext cx="2273300" cy="2362200"/>
          </a:xfrm>
          <a:prstGeom prst="rect">
            <a:avLst/>
          </a:prstGeom>
        </p:spPr>
      </p:pic>
      <p:pic>
        <p:nvPicPr>
          <p:cNvPr id="13" name="Picture 12"/>
          <p:cNvPicPr>
            <a:picLocks noChangeAspect="1"/>
          </p:cNvPicPr>
          <p:nvPr/>
        </p:nvPicPr>
        <p:blipFill>
          <a:blip r:embed="rId4"/>
          <a:stretch>
            <a:fillRect/>
          </a:stretch>
        </p:blipFill>
        <p:spPr>
          <a:xfrm>
            <a:off x="0" y="0"/>
            <a:ext cx="4064000" cy="1790700"/>
          </a:xfrm>
          <a:prstGeom prst="rect">
            <a:avLst/>
          </a:prstGeom>
        </p:spPr>
      </p:pic>
      <p:pic>
        <p:nvPicPr>
          <p:cNvPr id="14" name="Picture 13"/>
          <p:cNvPicPr>
            <a:picLocks noChangeAspect="1"/>
          </p:cNvPicPr>
          <p:nvPr/>
        </p:nvPicPr>
        <p:blipFill>
          <a:blip r:embed="rId5"/>
          <a:stretch>
            <a:fillRect/>
          </a:stretch>
        </p:blipFill>
        <p:spPr>
          <a:xfrm>
            <a:off x="1143000" y="1600200"/>
            <a:ext cx="3276600" cy="2488073"/>
          </a:xfrm>
          <a:prstGeom prst="rect">
            <a:avLst/>
          </a:prstGeom>
        </p:spPr>
      </p:pic>
      <p:pic>
        <p:nvPicPr>
          <p:cNvPr id="16" name="Picture 15"/>
          <p:cNvPicPr>
            <a:picLocks noChangeAspect="1"/>
          </p:cNvPicPr>
          <p:nvPr/>
        </p:nvPicPr>
        <p:blipFill>
          <a:blip r:embed="rId6"/>
          <a:stretch>
            <a:fillRect/>
          </a:stretch>
        </p:blipFill>
        <p:spPr>
          <a:xfrm>
            <a:off x="3733800" y="228600"/>
            <a:ext cx="4508500" cy="2959247"/>
          </a:xfrm>
          <a:prstGeom prst="rect">
            <a:avLst/>
          </a:prstGeom>
        </p:spPr>
      </p:pic>
      <p:pic>
        <p:nvPicPr>
          <p:cNvPr id="17" name="Picture 16"/>
          <p:cNvPicPr>
            <a:picLocks noChangeAspect="1"/>
          </p:cNvPicPr>
          <p:nvPr/>
        </p:nvPicPr>
        <p:blipFill>
          <a:blip r:embed="rId7"/>
          <a:stretch>
            <a:fillRect/>
          </a:stretch>
        </p:blipFill>
        <p:spPr>
          <a:xfrm>
            <a:off x="0" y="3352800"/>
            <a:ext cx="3860800" cy="2571293"/>
          </a:xfrm>
          <a:prstGeom prst="rect">
            <a:avLst/>
          </a:prstGeom>
        </p:spPr>
      </p:pic>
      <p:pic>
        <p:nvPicPr>
          <p:cNvPr id="19" name="Picture 18"/>
          <p:cNvPicPr>
            <a:picLocks noChangeAspect="1"/>
          </p:cNvPicPr>
          <p:nvPr/>
        </p:nvPicPr>
        <p:blipFill>
          <a:blip r:embed="rId8"/>
          <a:stretch>
            <a:fillRect/>
          </a:stretch>
        </p:blipFill>
        <p:spPr>
          <a:xfrm>
            <a:off x="4191000" y="3276600"/>
            <a:ext cx="2578100" cy="3365500"/>
          </a:xfrm>
          <a:prstGeom prst="rect">
            <a:avLst/>
          </a:prstGeom>
        </p:spPr>
      </p:pic>
      <p:pic>
        <p:nvPicPr>
          <p:cNvPr id="20" name="Picture 19"/>
          <p:cNvPicPr>
            <a:picLocks noChangeAspect="1"/>
          </p:cNvPicPr>
          <p:nvPr/>
        </p:nvPicPr>
        <p:blipFill>
          <a:blip r:embed="rId9"/>
          <a:stretch>
            <a:fillRect/>
          </a:stretch>
        </p:blipFill>
        <p:spPr>
          <a:xfrm>
            <a:off x="7162800" y="5105400"/>
            <a:ext cx="1581235" cy="17526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87338"/>
            <a:ext cx="7772400" cy="935037"/>
          </a:xfrm>
        </p:spPr>
        <p:txBody>
          <a:bodyPr/>
          <a:lstStyle/>
          <a:p>
            <a:r>
              <a:rPr lang="en-US" dirty="0" smtClean="0"/>
              <a:t>The place of images</a:t>
            </a:r>
            <a:endParaRPr lang="en-US" dirty="0"/>
          </a:p>
        </p:txBody>
      </p:sp>
      <p:graphicFrame>
        <p:nvGraphicFramePr>
          <p:cNvPr id="5" name="Table 4"/>
          <p:cNvGraphicFramePr>
            <a:graphicFrameLocks noGrp="1"/>
          </p:cNvGraphicFramePr>
          <p:nvPr/>
        </p:nvGraphicFramePr>
        <p:xfrm>
          <a:off x="228600" y="990600"/>
          <a:ext cx="8686800" cy="3838087"/>
        </p:xfrm>
        <a:graphic>
          <a:graphicData uri="http://schemas.openxmlformats.org/drawingml/2006/table">
            <a:tbl>
              <a:tblPr firstRow="1" bandRow="1">
                <a:effectLst>
                  <a:outerShdw blurRad="50800" dist="330200" dir="720000" algn="tl" rotWithShape="0">
                    <a:srgbClr val="CCFFCC">
                      <a:alpha val="0"/>
                    </a:srgbClr>
                  </a:outerShdw>
                </a:effectLst>
                <a:tableStyleId>{69CF1AB2-1976-4502-BF36-3FF5EA218861}</a:tableStyleId>
              </a:tblPr>
              <a:tblGrid>
                <a:gridCol w="4228089"/>
                <a:gridCol w="4458711"/>
              </a:tblGrid>
              <a:tr h="740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representation of real-world objects</a:t>
                      </a:r>
                    </a:p>
                  </a:txBody>
                  <a:tcPr>
                    <a:cell3D prstMaterial="dkEdge">
                      <a:bevel w="114300" prst="artDeco"/>
                      <a:lightRig rig="flood" dir="t"/>
                    </a:cell3D>
                  </a:tcPr>
                </a:tc>
                <a:tc>
                  <a:txBody>
                    <a:bodyPr/>
                    <a:lstStyle/>
                    <a:p>
                      <a:r>
                        <a:rPr lang="en-US" b="0" dirty="0" smtClean="0"/>
                        <a:t>pottery,</a:t>
                      </a:r>
                      <a:r>
                        <a:rPr lang="en-US" b="0" baseline="0" dirty="0" smtClean="0"/>
                        <a:t> gems, sculpture</a:t>
                      </a:r>
                      <a:endParaRPr lang="en-US" b="0" dirty="0"/>
                    </a:p>
                  </a:txBody>
                  <a:tcPr>
                    <a:cell3D prstMaterial="dkEdge">
                      <a:bevel w="114300" prst="artDeco"/>
                      <a:lightRig rig="flood" dir="t"/>
                    </a:cell3D>
                  </a:tcPr>
                </a:tc>
              </a:tr>
              <a:tr h="648316">
                <a:tc>
                  <a:txBody>
                    <a:bodyPr/>
                    <a:lstStyle/>
                    <a:p>
                      <a:r>
                        <a:rPr lang="en-US" b="1" dirty="0" smtClean="0"/>
                        <a:t>objects as holders of textual sources</a:t>
                      </a:r>
                      <a:endParaRPr lang="en-US" b="1" dirty="0"/>
                    </a:p>
                  </a:txBody>
                  <a:tcPr>
                    <a:cell3D prstMaterial="dkEdge">
                      <a:bevel w="114300" prst="artDeco"/>
                      <a:lightRig rig="flood" dir="t"/>
                    </a:cell3D>
                  </a:tcPr>
                </a:tc>
                <a:tc>
                  <a:txBody>
                    <a:bodyPr/>
                    <a:lstStyle/>
                    <a:p>
                      <a:r>
                        <a:rPr lang="en-US" dirty="0" smtClean="0"/>
                        <a:t>images of inscriptions and</a:t>
                      </a:r>
                      <a:r>
                        <a:rPr lang="en-US" baseline="0" dirty="0" smtClean="0"/>
                        <a:t> coins</a:t>
                      </a:r>
                      <a:endParaRPr lang="en-US" dirty="0"/>
                    </a:p>
                  </a:txBody>
                  <a:tcPr>
                    <a:cell3D prstMaterial="dkEdge">
                      <a:bevel w="114300" prst="artDeco"/>
                      <a:lightRig rig="flood" dir="t"/>
                    </a:cell3D>
                  </a:tcPr>
                </a:tc>
              </a:tr>
              <a:tr h="6681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representations of time and place</a:t>
                      </a:r>
                    </a:p>
                    <a:p>
                      <a:endParaRPr lang="en-US" b="1" dirty="0"/>
                    </a:p>
                  </a:txBody>
                  <a:tcPr>
                    <a:cell3D prstMaterial="dkEdge">
                      <a:bevel w="114300" prst="artDeco"/>
                      <a:lightRig rig="flood" dir="t"/>
                    </a:cell3D>
                  </a:tcPr>
                </a:tc>
                <a:tc>
                  <a:txBody>
                    <a:bodyPr/>
                    <a:lstStyle/>
                    <a:p>
                      <a:r>
                        <a:rPr lang="en-US" dirty="0" smtClean="0"/>
                        <a:t>chronological</a:t>
                      </a:r>
                      <a:r>
                        <a:rPr lang="en-US" baseline="0" dirty="0" smtClean="0"/>
                        <a:t> mapping</a:t>
                      </a:r>
                      <a:endParaRPr lang="en-US" dirty="0"/>
                    </a:p>
                  </a:txBody>
                  <a:tcPr>
                    <a:cell3D prstMaterial="dkEdge">
                      <a:bevel w="114300" prst="artDeco"/>
                      <a:lightRig rig="flood" dir="t"/>
                    </a:cell3D>
                  </a:tcPr>
                </a:tc>
              </a:tr>
              <a:tr h="533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input and interaction</a:t>
                      </a:r>
                    </a:p>
                    <a:p>
                      <a:endParaRPr lang="en-US" b="1" dirty="0"/>
                    </a:p>
                  </a:txBody>
                  <a:tcPr>
                    <a:cell3D prstMaterial="dkEdge">
                      <a:bevel w="114300" prst="artDeco"/>
                      <a:lightRig rig="flood" dir="t"/>
                    </a:cell3D>
                  </a:tcPr>
                </a:tc>
                <a:tc>
                  <a:txBody>
                    <a:bodyPr/>
                    <a:lstStyle/>
                    <a:p>
                      <a:r>
                        <a:rPr lang="en-US" dirty="0" smtClean="0"/>
                        <a:t>“what</a:t>
                      </a:r>
                      <a:r>
                        <a:rPr lang="en-US" baseline="0" dirty="0" smtClean="0"/>
                        <a:t> is this pottery shape I am showing you?”</a:t>
                      </a:r>
                      <a:endParaRPr lang="en-US" dirty="0"/>
                    </a:p>
                  </a:txBody>
                  <a:tcPr>
                    <a:cell3D prstMaterial="dkEdge">
                      <a:bevel w="114300" prst="artDeco"/>
                      <a:lightRig rig="flood" dir="t"/>
                    </a:cell3D>
                  </a:tcPr>
                </a:tc>
              </a:tr>
              <a:tr h="5791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first class objects </a:t>
                      </a:r>
                    </a:p>
                    <a:p>
                      <a:endParaRPr lang="en-US" b="1" dirty="0"/>
                    </a:p>
                  </a:txBody>
                  <a:tcPr>
                    <a:cell3D prstMaterial="dkEdge">
                      <a:bevel w="114300" prst="artDeco"/>
                      <a:lightRig rig="flood" dir="t"/>
                    </a:cell3D>
                  </a:tcPr>
                </a:tc>
                <a:tc>
                  <a:txBody>
                    <a:bodyPr/>
                    <a:lstStyle/>
                    <a:p>
                      <a:r>
                        <a:rPr lang="en-US" dirty="0" smtClean="0"/>
                        <a:t>antiquarian</a:t>
                      </a:r>
                      <a:r>
                        <a:rPr lang="en-US" baseline="0" dirty="0" smtClean="0"/>
                        <a:t> photographs</a:t>
                      </a:r>
                      <a:endParaRPr lang="en-US" dirty="0"/>
                    </a:p>
                  </a:txBody>
                  <a:tcPr>
                    <a:cell3D prstMaterial="dkEdge">
                      <a:bevel w="114300" prst="artDeco"/>
                      <a:lightRig rig="flood" dir="t"/>
                    </a:cell3D>
                  </a:tcPr>
                </a:tc>
              </a:tr>
              <a:tr h="500527">
                <a:tc>
                  <a:txBody>
                    <a:bodyPr/>
                    <a:lstStyle/>
                    <a:p>
                      <a:r>
                        <a:rPr lang="en-US" b="1" dirty="0" smtClean="0"/>
                        <a:t>visualization</a:t>
                      </a:r>
                    </a:p>
                  </a:txBody>
                  <a:tcPr>
                    <a:cell3D prstMaterial="dkEdge">
                      <a:bevel w="114300" prst="artDeco"/>
                      <a:lightRig rig="flood" dir="t"/>
                    </a:cell3D>
                  </a:tcPr>
                </a:tc>
                <a:tc>
                  <a:txBody>
                    <a:bodyPr/>
                    <a:lstStyle/>
                    <a:p>
                      <a:r>
                        <a:rPr lang="en-US" dirty="0" smtClean="0"/>
                        <a:t>charts,</a:t>
                      </a:r>
                      <a:r>
                        <a:rPr lang="en-US" baseline="0" dirty="0" smtClean="0"/>
                        <a:t> plots, etc</a:t>
                      </a:r>
                      <a:endParaRPr lang="en-US" dirty="0"/>
                    </a:p>
                  </a:txBody>
                  <a:tcPr>
                    <a:cell3D prstMaterial="dkEdge">
                      <a:bevel w="114300" prst="artDeco"/>
                      <a:lightRig rig="flood" dir="t"/>
                    </a:cell3D>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Behind CLAROS</a:t>
            </a:r>
            <a:endParaRPr lang="en-US" dirty="0"/>
          </a:p>
        </p:txBody>
      </p:sp>
      <p:sp>
        <p:nvSpPr>
          <p:cNvPr id="5" name="Content Placeholder 4"/>
          <p:cNvSpPr>
            <a:spLocks noGrp="1"/>
          </p:cNvSpPr>
          <p:nvPr>
            <p:ph idx="1"/>
          </p:nvPr>
        </p:nvSpPr>
        <p:spPr>
          <a:xfrm>
            <a:off x="685800" y="1143000"/>
            <a:ext cx="7772400" cy="4483100"/>
          </a:xfrm>
        </p:spPr>
        <p:txBody>
          <a:bodyPr/>
          <a:lstStyle/>
          <a:p>
            <a:r>
              <a:rPr lang="en-US" dirty="0" smtClean="0"/>
              <a:t>The CLAROS infrastructure relies upon a set of technology standards:</a:t>
            </a:r>
          </a:p>
          <a:p>
            <a:pPr lvl="1">
              <a:buClr>
                <a:srgbClr val="FF0000"/>
              </a:buClr>
              <a:buFont typeface="Wingdings" charset="2"/>
              <a:buChar char="Ø"/>
            </a:pPr>
            <a:r>
              <a:rPr lang="en-US" dirty="0" smtClean="0"/>
              <a:t>a common ontology − CIDOC CRM conceptual reference model</a:t>
            </a:r>
          </a:p>
          <a:p>
            <a:pPr lvl="1">
              <a:buClr>
                <a:srgbClr val="FF0000"/>
              </a:buClr>
              <a:buFont typeface="Wingdings" charset="2"/>
              <a:buChar char="Ø"/>
            </a:pPr>
            <a:r>
              <a:rPr lang="en-US" dirty="0" smtClean="0"/>
              <a:t>a common approach to data management  − RDF</a:t>
            </a:r>
          </a:p>
          <a:p>
            <a:r>
              <a:rPr lang="en-US" dirty="0" smtClean="0"/>
              <a:t>working practices:</a:t>
            </a:r>
          </a:p>
          <a:p>
            <a:pPr lvl="1">
              <a:buClr>
                <a:srgbClr val="FF0000"/>
              </a:buClr>
              <a:buFont typeface="Wingdings" charset="2"/>
              <a:buChar char="Ø"/>
            </a:pPr>
            <a:r>
              <a:rPr lang="en-US" dirty="0" smtClean="0"/>
              <a:t>federation not aggregation − devolved responsibility</a:t>
            </a:r>
          </a:p>
          <a:p>
            <a:pPr lvl="1">
              <a:buClr>
                <a:srgbClr val="FF0000"/>
              </a:buClr>
              <a:buFont typeface="Wingdings" charset="2"/>
              <a:buChar char="Ø"/>
            </a:pPr>
            <a:r>
              <a:rPr lang="en-US" dirty="0" smtClean="0"/>
              <a:t>collaboration  − more than Oxford</a:t>
            </a:r>
          </a:p>
          <a:p>
            <a:pPr lvl="1">
              <a:buClr>
                <a:srgbClr val="FF0000"/>
              </a:buClr>
              <a:buFont typeface="Wingdings" charset="2"/>
              <a:buChar char="Ø"/>
            </a:pPr>
            <a:r>
              <a:rPr lang="en-US" dirty="0" smtClean="0"/>
              <a:t>proportionality  and </a:t>
            </a:r>
            <a:r>
              <a:rPr lang="en-US" dirty="0" err="1" smtClean="0"/>
              <a:t>subsidiarity</a:t>
            </a:r>
            <a:r>
              <a:rPr lang="en-US" dirty="0" smtClean="0"/>
              <a:t> −  no attempt at a universal model</a:t>
            </a:r>
          </a:p>
          <a:p>
            <a:pPr lvl="1">
              <a:buClr>
                <a:srgbClr val="FF0000"/>
              </a:buClr>
              <a:buFont typeface="Wingdings" charset="2"/>
              <a:buChar char="Ø"/>
            </a:pPr>
            <a:r>
              <a:rPr lang="en-US" dirty="0" smtClean="0"/>
              <a:t>open data − we are not the only users</a:t>
            </a:r>
          </a:p>
          <a:p>
            <a:r>
              <a:rPr lang="en-US" dirty="0" smtClean="0"/>
              <a:t>and assumptions:</a:t>
            </a:r>
          </a:p>
          <a:p>
            <a:pPr lvl="1">
              <a:buClr>
                <a:srgbClr val="FF0000"/>
              </a:buClr>
              <a:buFont typeface="Wingdings" charset="2"/>
              <a:buChar char="Ø"/>
            </a:pPr>
            <a:r>
              <a:rPr lang="en-US" dirty="0" smtClean="0"/>
              <a:t>open licensing − no data hoarding</a:t>
            </a:r>
          </a:p>
          <a:p>
            <a:pPr lvl="1">
              <a:buClr>
                <a:srgbClr val="FF0000"/>
              </a:buClr>
              <a:buFont typeface="Wingdings" charset="2"/>
              <a:buChar char="Ø"/>
            </a:pPr>
            <a:r>
              <a:rPr lang="en-US" dirty="0" smtClean="0"/>
              <a:t>no limits  − world wide </a:t>
            </a:r>
          </a:p>
          <a:p>
            <a:pPr lvl="1">
              <a:buClr>
                <a:srgbClr val="FF0000"/>
              </a:buClr>
              <a:buFont typeface="Wingdings" charset="2"/>
              <a:buChar char="Ø"/>
            </a:pPr>
            <a:r>
              <a:rPr lang="en-US" dirty="0" smtClean="0"/>
              <a:t>a range of impact models  − not limited to academia</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2" name="Picture 1" descr="bbc-ashmoleanmuseum.jpg"/>
          <p:cNvPicPr>
            <a:picLocks noChangeAspect="1"/>
          </p:cNvPicPr>
          <p:nvPr/>
        </p:nvPicPr>
        <p:blipFill>
          <a:blip r:embed="rId3"/>
          <a:srcRect/>
          <a:stretch>
            <a:fillRect/>
          </a:stretch>
        </p:blipFill>
        <p:spPr bwMode="auto">
          <a:xfrm>
            <a:off x="1763713" y="1412875"/>
            <a:ext cx="5889625" cy="3929063"/>
          </a:xfrm>
          <a:prstGeom prst="rect">
            <a:avLst/>
          </a:prstGeom>
          <a:noFill/>
          <a:ln w="9525">
            <a:noFill/>
            <a:miter lim="800000"/>
            <a:headEnd/>
            <a:tailEnd/>
          </a:ln>
        </p:spPr>
      </p:pic>
      <p:sp>
        <p:nvSpPr>
          <p:cNvPr id="5123" name="TextBox 2"/>
          <p:cNvSpPr txBox="1">
            <a:spLocks noChangeArrowheads="1"/>
          </p:cNvSpPr>
          <p:nvPr/>
        </p:nvSpPr>
        <p:spPr bwMode="auto">
          <a:xfrm>
            <a:off x="1500188" y="5429250"/>
            <a:ext cx="7000875" cy="369888"/>
          </a:xfrm>
          <a:prstGeom prst="rect">
            <a:avLst/>
          </a:prstGeom>
          <a:noFill/>
          <a:ln w="9525">
            <a:noFill/>
            <a:miter lim="800000"/>
            <a:headEnd/>
            <a:tailEnd/>
          </a:ln>
        </p:spPr>
        <p:txBody>
          <a:bodyPr>
            <a:prstTxWarp prst="textNoShape">
              <a:avLst/>
            </a:prstTxWarp>
            <a:spAutoFit/>
          </a:bodyPr>
          <a:lstStyle/>
          <a:p>
            <a:r>
              <a:rPr lang="en-GB"/>
              <a:t>http://news.bbc.co.uk/1/hi/england/oxfordshire/8347232.stm</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7339"/>
            <a:ext cx="7772400" cy="550862"/>
          </a:xfrm>
        </p:spPr>
        <p:txBody>
          <a:bodyPr/>
          <a:lstStyle/>
          <a:p>
            <a:r>
              <a:rPr lang="en-US" dirty="0" smtClean="0"/>
              <a:t>CLAROS initial collaborators</a:t>
            </a:r>
            <a:endParaRPr lang="en-US" dirty="0"/>
          </a:p>
        </p:txBody>
      </p:sp>
      <p:sp>
        <p:nvSpPr>
          <p:cNvPr id="3" name="Content Placeholder 2"/>
          <p:cNvSpPr>
            <a:spLocks noGrp="1"/>
          </p:cNvSpPr>
          <p:nvPr>
            <p:ph idx="1"/>
          </p:nvPr>
        </p:nvSpPr>
        <p:spPr>
          <a:xfrm>
            <a:off x="685800" y="914400"/>
            <a:ext cx="7772400" cy="4711700"/>
          </a:xfrm>
        </p:spPr>
        <p:txBody>
          <a:bodyPr/>
          <a:lstStyle/>
          <a:p>
            <a:r>
              <a:rPr lang="en-US" dirty="0" smtClean="0"/>
              <a:t>Beazley Archive:</a:t>
            </a:r>
          </a:p>
          <a:p>
            <a:pPr lvl="1">
              <a:buFont typeface="Wingdings" charset="2"/>
              <a:buChar char="ü"/>
            </a:pPr>
            <a:r>
              <a:rPr lang="en-US" dirty="0" smtClean="0"/>
              <a:t>150,000 Pottery records and 130,000 images</a:t>
            </a:r>
          </a:p>
          <a:p>
            <a:pPr lvl="1">
              <a:buFont typeface="Wingdings" charset="2"/>
              <a:buChar char="ü"/>
            </a:pPr>
            <a:r>
              <a:rPr lang="en-US" dirty="0" smtClean="0"/>
              <a:t>50,000 Engraved gem and cameo records and 30,000 images</a:t>
            </a:r>
          </a:p>
          <a:p>
            <a:pPr lvl="1">
              <a:buFont typeface="Wingdings" charset="2"/>
              <a:buChar char="ü"/>
            </a:pPr>
            <a:r>
              <a:rPr lang="en-US" dirty="0" smtClean="0"/>
              <a:t>900 cast records of classical sculpture and 2000 images</a:t>
            </a:r>
          </a:p>
          <a:p>
            <a:pPr lvl="1">
              <a:buFont typeface="Wingdings" charset="2"/>
              <a:buChar char="ü"/>
            </a:pPr>
            <a:r>
              <a:rPr lang="en-US" dirty="0" smtClean="0"/>
              <a:t>900 Antiquarian photographs</a:t>
            </a:r>
          </a:p>
          <a:p>
            <a:r>
              <a:rPr lang="en-US" dirty="0" smtClean="0"/>
              <a:t>Lexicon of Greek Personal Names:</a:t>
            </a:r>
          </a:p>
          <a:p>
            <a:pPr lvl="1">
              <a:buFont typeface="Wingdings" charset="2"/>
              <a:buChar char="ü"/>
            </a:pPr>
            <a:r>
              <a:rPr lang="en-US" dirty="0" smtClean="0"/>
              <a:t>400,000 recorded individuals. Over 35,000 unique  personal names from 2500 places</a:t>
            </a:r>
          </a:p>
          <a:p>
            <a:r>
              <a:rPr lang="en-US" dirty="0" smtClean="0"/>
              <a:t>Cologne Research Sculpture Archive</a:t>
            </a:r>
          </a:p>
          <a:p>
            <a:pPr lvl="1">
              <a:buFont typeface="Wingdings" charset="2"/>
              <a:buChar char="ü"/>
            </a:pPr>
            <a:r>
              <a:rPr lang="en-US" dirty="0" smtClean="0"/>
              <a:t>250,000 Sculpture records, 490,000 images</a:t>
            </a:r>
          </a:p>
          <a:p>
            <a:r>
              <a:rPr lang="en-US" dirty="0" smtClean="0"/>
              <a:t>German Archaeological Institute:</a:t>
            </a:r>
          </a:p>
          <a:p>
            <a:pPr lvl="1">
              <a:buFont typeface="Wingdings" charset="2"/>
              <a:buChar char="ü"/>
            </a:pPr>
            <a:r>
              <a:rPr lang="en-US" dirty="0" smtClean="0"/>
              <a:t>1,500,000 photographs</a:t>
            </a:r>
          </a:p>
          <a:p>
            <a:r>
              <a:rPr lang="en-US" dirty="0" smtClean="0"/>
              <a:t>Lexicon </a:t>
            </a:r>
            <a:r>
              <a:rPr lang="en-US" dirty="0" err="1" smtClean="0"/>
              <a:t>Iconographicum</a:t>
            </a:r>
            <a:r>
              <a:rPr lang="en-US" dirty="0" smtClean="0"/>
              <a:t> </a:t>
            </a:r>
            <a:r>
              <a:rPr lang="en-US" dirty="0" err="1" smtClean="0"/>
              <a:t>Mythologiae</a:t>
            </a:r>
            <a:r>
              <a:rPr lang="en-US" dirty="0" smtClean="0"/>
              <a:t> </a:t>
            </a:r>
            <a:r>
              <a:rPr lang="en-US" dirty="0" err="1" smtClean="0"/>
              <a:t>Classicae</a:t>
            </a:r>
            <a:r>
              <a:rPr lang="en-US" dirty="0" smtClean="0"/>
              <a:t> (Paris):</a:t>
            </a:r>
          </a:p>
          <a:p>
            <a:pPr lvl="1">
              <a:buFont typeface="Wingdings" charset="2"/>
              <a:buChar char="ü"/>
            </a:pPr>
            <a:r>
              <a:rPr lang="en-US" dirty="0" smtClean="0"/>
              <a:t>100,000 records, 180,000 images of mythological and religious iconography from 2,000 museums and collection</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Disparate technologies</a:t>
            </a:r>
            <a:endParaRPr lang="en-US" dirty="0"/>
          </a:p>
        </p:txBody>
      </p:sp>
      <p:sp>
        <p:nvSpPr>
          <p:cNvPr id="3" name="Content Placeholder 2"/>
          <p:cNvSpPr>
            <a:spLocks noGrp="1"/>
          </p:cNvSpPr>
          <p:nvPr>
            <p:ph idx="1"/>
          </p:nvPr>
        </p:nvSpPr>
        <p:spPr>
          <a:xfrm>
            <a:off x="685800" y="1143000"/>
            <a:ext cx="7848600" cy="4495800"/>
          </a:xfrm>
        </p:spPr>
        <p:txBody>
          <a:bodyPr/>
          <a:lstStyle/>
          <a:p>
            <a:pPr>
              <a:buNone/>
            </a:pPr>
            <a:r>
              <a:rPr lang="en-US" b="1" dirty="0" smtClean="0"/>
              <a:t>Beazley Archive</a:t>
            </a:r>
          </a:p>
          <a:p>
            <a:r>
              <a:rPr lang="en-US" dirty="0" smtClean="0"/>
              <a:t> ‘XDB’ – XML data, SQL Server Database, ASP front end</a:t>
            </a:r>
          </a:p>
          <a:p>
            <a:endParaRPr lang="en-US" dirty="0" smtClean="0"/>
          </a:p>
          <a:p>
            <a:pPr>
              <a:buNone/>
            </a:pPr>
            <a:r>
              <a:rPr lang="en-US" b="1" dirty="0" smtClean="0"/>
              <a:t>Cologne Research Archive and German Archaeological Institute</a:t>
            </a:r>
          </a:p>
          <a:p>
            <a:r>
              <a:rPr lang="en-US" dirty="0" smtClean="0"/>
              <a:t> ‘</a:t>
            </a:r>
            <a:r>
              <a:rPr lang="en-US" dirty="0" err="1" smtClean="0"/>
              <a:t>Arachne</a:t>
            </a:r>
            <a:r>
              <a:rPr lang="en-US" dirty="0" smtClean="0"/>
              <a:t>’  - </a:t>
            </a:r>
            <a:r>
              <a:rPr lang="en-US" dirty="0" err="1" smtClean="0"/>
              <a:t>MySQL</a:t>
            </a:r>
            <a:r>
              <a:rPr lang="en-US" dirty="0" smtClean="0"/>
              <a:t> database, PHP front end.</a:t>
            </a:r>
          </a:p>
          <a:p>
            <a:pPr>
              <a:buNone/>
            </a:pPr>
            <a:endParaRPr lang="en-US" dirty="0" smtClean="0"/>
          </a:p>
          <a:p>
            <a:pPr>
              <a:buNone/>
            </a:pPr>
            <a:r>
              <a:rPr lang="en-US" b="1" dirty="0" smtClean="0"/>
              <a:t>LIMC</a:t>
            </a:r>
          </a:p>
          <a:p>
            <a:r>
              <a:rPr lang="en-US" dirty="0" smtClean="0"/>
              <a:t> </a:t>
            </a:r>
            <a:r>
              <a:rPr lang="en-US" dirty="0" err="1" smtClean="0"/>
              <a:t>MySQL</a:t>
            </a:r>
            <a:r>
              <a:rPr lang="en-US" dirty="0" smtClean="0"/>
              <a:t> database, PHP front end.</a:t>
            </a:r>
          </a:p>
          <a:p>
            <a:pPr>
              <a:buNone/>
            </a:pPr>
            <a:endParaRPr lang="en-US" dirty="0" smtClean="0"/>
          </a:p>
          <a:p>
            <a:pPr>
              <a:buNone/>
            </a:pPr>
            <a:r>
              <a:rPr lang="en-US" b="1" dirty="0" smtClean="0"/>
              <a:t>LGPN</a:t>
            </a:r>
          </a:p>
          <a:p>
            <a:r>
              <a:rPr lang="en-US" dirty="0" smtClean="0"/>
              <a:t> Ingres relational database, also available as an </a:t>
            </a:r>
            <a:r>
              <a:rPr lang="en-US" dirty="0" err="1" smtClean="0"/>
              <a:t>eXist</a:t>
            </a:r>
            <a:r>
              <a:rPr lang="en-US" dirty="0" smtClean="0"/>
              <a:t> XML database serving TEI-XML data. </a:t>
            </a:r>
            <a:r>
              <a:rPr lang="en-US" dirty="0" err="1" smtClean="0"/>
              <a:t>XQuery</a:t>
            </a:r>
            <a:r>
              <a:rPr lang="en-US" dirty="0" smtClean="0"/>
              <a:t> front end.</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CLAROS data web approach</a:t>
            </a:r>
            <a:endParaRPr lang="en-US" dirty="0"/>
          </a:p>
        </p:txBody>
      </p:sp>
      <p:sp>
        <p:nvSpPr>
          <p:cNvPr id="3" name="Content Placeholder 2"/>
          <p:cNvSpPr>
            <a:spLocks noGrp="1"/>
          </p:cNvSpPr>
          <p:nvPr>
            <p:ph idx="1"/>
          </p:nvPr>
        </p:nvSpPr>
        <p:spPr>
          <a:xfrm>
            <a:off x="685800" y="1143000"/>
            <a:ext cx="7772400" cy="4483100"/>
          </a:xfrm>
        </p:spPr>
        <p:txBody>
          <a:bodyPr/>
          <a:lstStyle/>
          <a:p>
            <a:r>
              <a:rPr lang="en-US" b="1" dirty="0" smtClean="0"/>
              <a:t>No changes </a:t>
            </a:r>
            <a:r>
              <a:rPr lang="en-US" dirty="0" smtClean="0"/>
              <a:t>to the databases of the individual sources</a:t>
            </a:r>
          </a:p>
          <a:p>
            <a:endParaRPr lang="en-US" dirty="0" smtClean="0"/>
          </a:p>
          <a:p>
            <a:r>
              <a:rPr lang="en-US" b="1" dirty="0" smtClean="0"/>
              <a:t>Semantic differences </a:t>
            </a:r>
            <a:r>
              <a:rPr lang="en-US" dirty="0" smtClean="0"/>
              <a:t>between data sources are resolved by mapping selected metadata from each source to CIDOC-CRM</a:t>
            </a:r>
          </a:p>
          <a:p>
            <a:endParaRPr lang="en-US" dirty="0" smtClean="0"/>
          </a:p>
          <a:p>
            <a:r>
              <a:rPr lang="en-US" b="1" dirty="0" smtClean="0"/>
              <a:t>Syntactic differences </a:t>
            </a:r>
            <a:r>
              <a:rPr lang="en-US" dirty="0" smtClean="0"/>
              <a:t>between data sources are resolved by converting the selected metadata to RDF, accessed from a single triple store using SPARQL</a:t>
            </a:r>
          </a:p>
          <a:p>
            <a:pPr>
              <a:buNone/>
            </a:pPr>
            <a:r>
              <a:rPr lang="en-US" dirty="0" smtClean="0"/>
              <a:t> </a:t>
            </a:r>
          </a:p>
          <a:p>
            <a:r>
              <a:rPr lang="en-US" dirty="0" smtClean="0"/>
              <a:t>CLAROS is a </a:t>
            </a:r>
            <a:r>
              <a:rPr lang="en-US" b="1" dirty="0" smtClean="0"/>
              <a:t>resource discovery service </a:t>
            </a:r>
            <a:r>
              <a:rPr lang="en-US" dirty="0" smtClean="0"/>
              <a:t>− all results link back to host databases</a:t>
            </a:r>
          </a:p>
          <a:p>
            <a:pPr>
              <a:buNone/>
            </a:pPr>
            <a:endParaRPr lang="en-US" dirty="0" smtClean="0"/>
          </a:p>
          <a:p>
            <a:pPr>
              <a:buNone/>
            </a:pPr>
            <a:r>
              <a:rPr lang="en-US" dirty="0" smtClean="0"/>
              <a:t>The job of CLAROS is provide </a:t>
            </a:r>
            <a:r>
              <a:rPr lang="en-US" b="1" dirty="0" err="1" smtClean="0"/>
              <a:t>cacheing</a:t>
            </a:r>
            <a:r>
              <a:rPr lang="en-US" dirty="0" smtClean="0"/>
              <a:t>, </a:t>
            </a:r>
            <a:r>
              <a:rPr lang="en-US" b="1" dirty="0" smtClean="0"/>
              <a:t>indexing</a:t>
            </a:r>
            <a:r>
              <a:rPr lang="en-US" dirty="0" smtClean="0"/>
              <a:t> and </a:t>
            </a:r>
            <a:r>
              <a:rPr lang="en-US" b="1" dirty="0" smtClean="0"/>
              <a:t>querying</a:t>
            </a:r>
            <a:r>
              <a:rPr lang="en-US" dirty="0" smtClean="0"/>
              <a:t> services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96258" name="Object 2"/>
          <p:cNvGraphicFramePr>
            <a:graphicFrameLocks noChangeAspect="1"/>
          </p:cNvGraphicFramePr>
          <p:nvPr/>
        </p:nvGraphicFramePr>
        <p:xfrm>
          <a:off x="2175073" y="533400"/>
          <a:ext cx="6968927" cy="5965543"/>
        </p:xfrm>
        <a:graphic>
          <a:graphicData uri="http://schemas.openxmlformats.org/presentationml/2006/ole">
            <p:oleObj spid="_x0000_s167938" name="Document" r:id="rId4" imgW="6032500" imgH="7315200" progId="Word.Document.12">
              <p:link updateAutomatic="1"/>
            </p:oleObj>
          </a:graphicData>
        </a:graphic>
      </p:graphicFrame>
      <p:sp>
        <p:nvSpPr>
          <p:cNvPr id="5" name="Title 4"/>
          <p:cNvSpPr>
            <a:spLocks noGrp="1"/>
          </p:cNvSpPr>
          <p:nvPr>
            <p:ph type="title"/>
          </p:nvPr>
        </p:nvSpPr>
        <p:spPr>
          <a:xfrm>
            <a:off x="304800" y="1"/>
            <a:ext cx="8382000" cy="609600"/>
          </a:xfrm>
        </p:spPr>
        <p:txBody>
          <a:bodyPr/>
          <a:lstStyle/>
          <a:p>
            <a:r>
              <a:rPr lang="en-US" dirty="0" smtClean="0"/>
              <a:t>CIDOC Conceptual Reference Model (CRM)</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CIDOC CRM in CLAROS</a:t>
            </a:r>
            <a:endParaRPr lang="en-US" dirty="0"/>
          </a:p>
        </p:txBody>
      </p:sp>
      <p:sp>
        <p:nvSpPr>
          <p:cNvPr id="3" name="Content Placeholder 2"/>
          <p:cNvSpPr>
            <a:spLocks noGrp="1"/>
          </p:cNvSpPr>
          <p:nvPr>
            <p:ph idx="1"/>
          </p:nvPr>
        </p:nvSpPr>
        <p:spPr>
          <a:xfrm>
            <a:off x="609600" y="990600"/>
            <a:ext cx="7848600" cy="4635500"/>
          </a:xfrm>
        </p:spPr>
        <p:txBody>
          <a:bodyPr/>
          <a:lstStyle/>
          <a:p>
            <a:r>
              <a:rPr lang="en-US" dirty="0" smtClean="0"/>
              <a:t>CIDOC CRM Core can describe the complex provenance of </a:t>
            </a:r>
            <a:r>
              <a:rPr lang="en-US" b="1" dirty="0" err="1" smtClean="0"/>
              <a:t>artefacts</a:t>
            </a:r>
            <a:r>
              <a:rPr lang="en-US" dirty="0" smtClean="0"/>
              <a:t> and their relationships with key </a:t>
            </a:r>
            <a:r>
              <a:rPr lang="en-US" b="1" dirty="0" smtClean="0"/>
              <a:t>events</a:t>
            </a:r>
            <a:r>
              <a:rPr lang="en-US" dirty="0" smtClean="0"/>
              <a:t>, </a:t>
            </a:r>
            <a:r>
              <a:rPr lang="en-US" b="1" dirty="0" smtClean="0"/>
              <a:t>people</a:t>
            </a:r>
            <a:r>
              <a:rPr lang="en-US" dirty="0" smtClean="0"/>
              <a:t>, </a:t>
            </a:r>
            <a:r>
              <a:rPr lang="en-US" b="1" dirty="0" smtClean="0"/>
              <a:t>places</a:t>
            </a:r>
            <a:r>
              <a:rPr lang="en-US" dirty="0" smtClean="0"/>
              <a:t> and </a:t>
            </a:r>
            <a:r>
              <a:rPr lang="en-US" b="1" dirty="0" smtClean="0"/>
              <a:t>times</a:t>
            </a:r>
          </a:p>
          <a:p>
            <a:pPr>
              <a:buNone/>
            </a:pPr>
            <a:endParaRPr lang="en-US" dirty="0" smtClean="0"/>
          </a:p>
          <a:p>
            <a:r>
              <a:rPr lang="en-US" dirty="0" smtClean="0"/>
              <a:t>The CIDOC CRM "E55.Type" system is particularly useful to permit faceted/drill-down queries, e.g. restricting results by the shape of a pot</a:t>
            </a:r>
          </a:p>
          <a:p>
            <a:endParaRPr lang="en-US" dirty="0" smtClean="0"/>
          </a:p>
          <a:p>
            <a:r>
              <a:rPr lang="en-US" dirty="0" smtClean="0"/>
              <a:t>We focused initially on the CIDOC CRM Core terms, and employed additional terms as necessary. Some additional RDF vocabulary for time metadata relating to imprecise periods and eras i.e. </a:t>
            </a:r>
            <a:r>
              <a:rPr lang="en-US" dirty="0" smtClean="0">
                <a:solidFill>
                  <a:srgbClr val="FF0000"/>
                </a:solidFill>
              </a:rPr>
              <a:t>&lt;</a:t>
            </a:r>
            <a:r>
              <a:rPr lang="en-US" dirty="0" err="1" smtClean="0">
                <a:solidFill>
                  <a:srgbClr val="FF0000"/>
                </a:solidFill>
              </a:rPr>
              <a:t>claros:not_before</a:t>
            </a:r>
            <a:r>
              <a:rPr lang="en-US" dirty="0" smtClean="0">
                <a:solidFill>
                  <a:srgbClr val="FF0000"/>
                </a:solidFill>
              </a:rPr>
              <a:t>&gt;</a:t>
            </a:r>
            <a:r>
              <a:rPr lang="en-US" dirty="0" smtClean="0"/>
              <a:t> and </a:t>
            </a:r>
            <a:r>
              <a:rPr lang="en-US" dirty="0" smtClean="0">
                <a:solidFill>
                  <a:srgbClr val="FF0000"/>
                </a:solidFill>
              </a:rPr>
              <a:t>&lt;</a:t>
            </a:r>
            <a:r>
              <a:rPr lang="en-US" dirty="0" err="1" smtClean="0">
                <a:solidFill>
                  <a:srgbClr val="FF0000"/>
                </a:solidFill>
              </a:rPr>
              <a:t>claros:not_after</a:t>
            </a:r>
            <a:r>
              <a:rPr lang="en-US" dirty="0" smtClean="0">
                <a:solidFill>
                  <a:srgbClr val="FF0000"/>
                </a:solidFill>
              </a:rPr>
              <a:t>&gt;</a:t>
            </a:r>
            <a:r>
              <a:rPr lang="en-US" dirty="0" smtClean="0"/>
              <a:t>, applied to a </a:t>
            </a:r>
            <a:r>
              <a:rPr lang="en-US" dirty="0" smtClean="0">
                <a:solidFill>
                  <a:srgbClr val="FF0000"/>
                </a:solidFill>
              </a:rPr>
              <a:t>&lt;crm:E61.Time_Primitive object&gt;</a:t>
            </a:r>
          </a:p>
          <a:p>
            <a:endParaRPr lang="en-US"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3999" cy="581634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CIDOC route to 2</a:t>
            </a:r>
            <a:r>
              <a:rPr lang="en-US" baseline="30000" dirty="0" smtClean="0"/>
              <a:t>nd</a:t>
            </a:r>
            <a:r>
              <a:rPr lang="en-US" dirty="0" smtClean="0"/>
              <a:t> century BC Athenian amphorae</a:t>
            </a:r>
            <a:endParaRPr lang="en-US" dirty="0"/>
          </a:p>
        </p:txBody>
      </p:sp>
      <p:sp>
        <p:nvSpPr>
          <p:cNvPr id="3" name="Rectangle 2"/>
          <p:cNvSpPr/>
          <p:nvPr/>
        </p:nvSpPr>
        <p:spPr>
          <a:xfrm>
            <a:off x="685800" y="1295400"/>
            <a:ext cx="8458200" cy="4401204"/>
          </a:xfrm>
          <a:prstGeom prst="rect">
            <a:avLst/>
          </a:prstGeom>
        </p:spPr>
        <p:txBody>
          <a:bodyPr wrap="square">
            <a:spAutoFit/>
          </a:bodyPr>
          <a:lstStyle/>
          <a:p>
            <a:r>
              <a:rPr lang="en-US" sz="1400" dirty="0" smtClean="0">
                <a:latin typeface="DejaVu Sans Mono"/>
                <a:cs typeface="DejaVu Sans Mono"/>
              </a:rPr>
              <a:t>E22.Man-Made_Object </a:t>
            </a:r>
          </a:p>
          <a:p>
            <a:r>
              <a:rPr lang="en-US" sz="1400" dirty="0" smtClean="0">
                <a:latin typeface="DejaVu Sans Mono"/>
                <a:cs typeface="DejaVu Sans Mono"/>
              </a:rPr>
              <a:t>		   P2.has_type</a:t>
            </a:r>
          </a:p>
          <a:p>
            <a:r>
              <a:rPr lang="en-US" sz="1400" dirty="0" smtClean="0">
                <a:latin typeface="DejaVu Sans Mono"/>
                <a:cs typeface="DejaVu Sans Mono"/>
              </a:rPr>
              <a:t>			E55.Type </a:t>
            </a:r>
          </a:p>
          <a:p>
            <a:r>
              <a:rPr lang="en-US" sz="1400" dirty="0" smtClean="0">
                <a:latin typeface="DejaVu Sans Mono"/>
                <a:cs typeface="DejaVu Sans Mono"/>
              </a:rPr>
              <a:t>			    P127.has_broader_term "Amphora"</a:t>
            </a:r>
          </a:p>
          <a:p>
            <a:endParaRPr lang="en-US" sz="1400" dirty="0" smtClean="0">
              <a:latin typeface="DejaVu Sans Mono"/>
              <a:cs typeface="DejaVu Sans Mono"/>
            </a:endParaRPr>
          </a:p>
          <a:p>
            <a:r>
              <a:rPr lang="en-US" sz="1400" dirty="0" smtClean="0">
                <a:latin typeface="DejaVu Sans Mono"/>
                <a:cs typeface="DejaVu Sans Mono"/>
              </a:rPr>
              <a:t>		   P108I.was_produced_by</a:t>
            </a:r>
          </a:p>
          <a:p>
            <a:r>
              <a:rPr lang="en-US" sz="1400" dirty="0" smtClean="0">
                <a:latin typeface="DejaVu Sans Mono"/>
                <a:cs typeface="DejaVu Sans Mono"/>
              </a:rPr>
              <a:t>		    	E12.Production </a:t>
            </a:r>
          </a:p>
          <a:p>
            <a:r>
              <a:rPr lang="en-US" sz="1400" dirty="0" smtClean="0">
                <a:latin typeface="DejaVu Sans Mono"/>
                <a:cs typeface="DejaVu Sans Mono"/>
              </a:rPr>
              <a:t>		   	    P4.has_time-span</a:t>
            </a:r>
          </a:p>
          <a:p>
            <a:r>
              <a:rPr lang="en-US" sz="1400" dirty="0" smtClean="0">
                <a:latin typeface="DejaVu Sans Mono"/>
                <a:cs typeface="DejaVu Sans Mono"/>
              </a:rPr>
              <a:t>			    	E52.Time-Span </a:t>
            </a:r>
          </a:p>
          <a:p>
            <a:r>
              <a:rPr lang="en-US" sz="1400" dirty="0" smtClean="0">
                <a:latin typeface="DejaVu Sans Mono"/>
                <a:cs typeface="DejaVu Sans Mono"/>
              </a:rPr>
              <a:t>				      P82.at_some_time_within</a:t>
            </a:r>
          </a:p>
          <a:p>
            <a:r>
              <a:rPr lang="en-US" sz="1400" dirty="0" smtClean="0">
                <a:latin typeface="DejaVu Sans Mono"/>
                <a:cs typeface="DejaVu Sans Mono"/>
              </a:rPr>
              <a:t>					E61.Time_Primitive ;</a:t>
            </a:r>
          </a:p>
          <a:p>
            <a:r>
              <a:rPr lang="en-US" sz="1400" dirty="0" smtClean="0">
                <a:latin typeface="DejaVu Sans Mono"/>
                <a:cs typeface="DejaVu Sans Mono"/>
              </a:rPr>
              <a:t>					 </a:t>
            </a:r>
            <a:r>
              <a:rPr lang="en-US" sz="1400" dirty="0" err="1" smtClean="0">
                <a:latin typeface="DejaVu Sans Mono"/>
                <a:cs typeface="DejaVu Sans Mono"/>
              </a:rPr>
              <a:t>not_before</a:t>
            </a:r>
            <a:r>
              <a:rPr lang="en-US" sz="1400" dirty="0" smtClean="0">
                <a:latin typeface="DejaVu Sans Mono"/>
                <a:cs typeface="DejaVu Sans Mono"/>
              </a:rPr>
              <a:t>   "-0300"</a:t>
            </a:r>
          </a:p>
          <a:p>
            <a:r>
              <a:rPr lang="en-US" sz="1400" dirty="0" smtClean="0">
                <a:latin typeface="DejaVu Sans Mono"/>
                <a:cs typeface="DejaVu Sans Mono"/>
              </a:rPr>
              <a:t>					 </a:t>
            </a:r>
            <a:r>
              <a:rPr lang="en-US" sz="1400" dirty="0" err="1" smtClean="0">
                <a:latin typeface="DejaVu Sans Mono"/>
                <a:cs typeface="DejaVu Sans Mono"/>
              </a:rPr>
              <a:t>not_after</a:t>
            </a:r>
            <a:r>
              <a:rPr lang="en-US" sz="1400" dirty="0" smtClean="0">
                <a:latin typeface="DejaVu Sans Mono"/>
                <a:cs typeface="DejaVu Sans Mono"/>
              </a:rPr>
              <a:t>   "-0200"</a:t>
            </a:r>
          </a:p>
          <a:p>
            <a:r>
              <a:rPr lang="en-US" sz="1400" dirty="0" smtClean="0">
                <a:latin typeface="DejaVu Sans Mono"/>
                <a:cs typeface="DejaVu Sans Mono"/>
              </a:rPr>
              <a:t>	            P16I.was_used_for</a:t>
            </a:r>
          </a:p>
          <a:p>
            <a:r>
              <a:rPr lang="en-US" sz="1400" dirty="0" smtClean="0">
                <a:latin typeface="DejaVu Sans Mono"/>
                <a:cs typeface="DejaVu Sans Mono"/>
              </a:rPr>
              <a:t>			E7.Activity </a:t>
            </a:r>
          </a:p>
          <a:p>
            <a:r>
              <a:rPr lang="en-US" sz="1400" dirty="0" smtClean="0">
                <a:latin typeface="DejaVu Sans Mono"/>
                <a:cs typeface="DejaVu Sans Mono"/>
              </a:rPr>
              <a:t>			P2.has_type "Object"</a:t>
            </a:r>
          </a:p>
          <a:p>
            <a:r>
              <a:rPr lang="en-US" sz="1400" dirty="0" smtClean="0">
                <a:latin typeface="DejaVu Sans Mono"/>
                <a:cs typeface="DejaVu Sans Mono"/>
              </a:rPr>
              <a:t>			P7.took_place_at</a:t>
            </a:r>
          </a:p>
          <a:p>
            <a:r>
              <a:rPr lang="en-US" sz="1400" dirty="0" smtClean="0">
                <a:latin typeface="DejaVu Sans Mono"/>
                <a:cs typeface="DejaVu Sans Mono"/>
              </a:rPr>
              <a:t>				E53.Place</a:t>
            </a:r>
          </a:p>
          <a:p>
            <a:r>
              <a:rPr lang="en-US" sz="1400" dirty="0" smtClean="0">
                <a:latin typeface="DejaVu Sans Mono"/>
                <a:cs typeface="DejaVu Sans Mono"/>
              </a:rPr>
              <a:t>					P87.is_identified_by</a:t>
            </a:r>
          </a:p>
          <a:p>
            <a:r>
              <a:rPr lang="en-US" sz="1400" dirty="0" smtClean="0">
                <a:latin typeface="DejaVu Sans Mono"/>
                <a:cs typeface="DejaVu Sans Mono"/>
              </a:rPr>
              <a:t>						E48.Place_Name  "Athens"</a:t>
            </a:r>
            <a:endParaRPr lang="en-US" sz="1400" dirty="0">
              <a:latin typeface="DejaVu Sans Mono"/>
              <a:cs typeface="DejaVu Sans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71242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data partner may create their own interface, e.g.: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28600" y="1295400"/>
            <a:ext cx="8948298" cy="36576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82674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46" name="Picture 1" descr="classicswebsite.jpg"/>
          <p:cNvPicPr>
            <a:picLocks noChangeAspect="1"/>
          </p:cNvPicPr>
          <p:nvPr/>
        </p:nvPicPr>
        <p:blipFill>
          <a:blip r:embed="rId3"/>
          <a:srcRect/>
          <a:stretch>
            <a:fillRect/>
          </a:stretch>
        </p:blipFill>
        <p:spPr bwMode="auto">
          <a:xfrm>
            <a:off x="857250" y="857250"/>
            <a:ext cx="7215188" cy="4503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7339"/>
            <a:ext cx="7772400" cy="550862"/>
          </a:xfrm>
        </p:spPr>
        <p:txBody>
          <a:bodyPr/>
          <a:lstStyle/>
          <a:p>
            <a:r>
              <a:rPr lang="en-US" dirty="0" smtClean="0"/>
              <a:t>Some ongoing partner projects</a:t>
            </a:r>
            <a:endParaRPr lang="en-US" dirty="0"/>
          </a:p>
        </p:txBody>
      </p:sp>
      <p:sp>
        <p:nvSpPr>
          <p:cNvPr id="3" name="Content Placeholder 2"/>
          <p:cNvSpPr>
            <a:spLocks noGrp="1"/>
          </p:cNvSpPr>
          <p:nvPr>
            <p:ph idx="1"/>
          </p:nvPr>
        </p:nvSpPr>
        <p:spPr>
          <a:xfrm>
            <a:off x="685800" y="1066800"/>
            <a:ext cx="7772400" cy="4724400"/>
          </a:xfrm>
        </p:spPr>
        <p:txBody>
          <a:bodyPr/>
          <a:lstStyle/>
          <a:p>
            <a:pPr lvl="0"/>
            <a:r>
              <a:rPr lang="en-US" dirty="0" smtClean="0"/>
              <a:t>MILARQ (Oxford)</a:t>
            </a:r>
          </a:p>
          <a:p>
            <a:pPr lvl="1">
              <a:buFont typeface="Wingdings" charset="2"/>
              <a:buChar char="ü"/>
            </a:pPr>
            <a:r>
              <a:rPr lang="en-US" dirty="0" smtClean="0"/>
              <a:t>investigate performance issues with complex queries in RDF</a:t>
            </a:r>
          </a:p>
          <a:p>
            <a:pPr lvl="0"/>
            <a:r>
              <a:rPr lang="en-US" dirty="0" smtClean="0"/>
              <a:t>Metamorphoses (Oxford) </a:t>
            </a:r>
          </a:p>
          <a:p>
            <a:pPr lvl="1">
              <a:buFont typeface="Wingdings" charset="2"/>
              <a:buChar char="ü"/>
            </a:pPr>
            <a:r>
              <a:rPr lang="en-US" dirty="0" smtClean="0"/>
              <a:t>establish a working co-reference system for name, place and date information</a:t>
            </a:r>
            <a:endParaRPr lang="en-GB" dirty="0" smtClean="0"/>
          </a:p>
          <a:p>
            <a:pPr lvl="1">
              <a:buFont typeface="Wingdings" charset="2"/>
              <a:buChar char="ü"/>
            </a:pPr>
            <a:r>
              <a:rPr lang="en-US" dirty="0" smtClean="0"/>
              <a:t>develop and document import for into the CLAROS RDF database</a:t>
            </a:r>
            <a:endParaRPr lang="en-GB" dirty="0" smtClean="0"/>
          </a:p>
          <a:p>
            <a:pPr lvl="1">
              <a:buFont typeface="Wingdings" charset="2"/>
              <a:buChar char="ü"/>
            </a:pPr>
            <a:r>
              <a:rPr lang="en-US" dirty="0" smtClean="0"/>
              <a:t>provide web-based tools for geo-temporal cross-searching and visualization of the database</a:t>
            </a:r>
          </a:p>
          <a:p>
            <a:pPr lvl="0"/>
            <a:r>
              <a:rPr lang="en-US" dirty="0" smtClean="0"/>
              <a:t>STAR/Stellar (</a:t>
            </a:r>
            <a:r>
              <a:rPr lang="en-US" dirty="0" err="1" smtClean="0"/>
              <a:t>Glamorgan</a:t>
            </a:r>
            <a:r>
              <a:rPr lang="en-US" dirty="0" smtClean="0"/>
              <a:t>)</a:t>
            </a:r>
          </a:p>
          <a:p>
            <a:pPr lvl="1">
              <a:buFont typeface="Wingdings" charset="2"/>
              <a:buChar char="ü"/>
            </a:pPr>
            <a:r>
              <a:rPr lang="en-US" dirty="0" smtClean="0"/>
              <a:t>extraction of semantic data from unstructured text (archaeological report)</a:t>
            </a:r>
          </a:p>
          <a:p>
            <a:r>
              <a:rPr lang="en-US" dirty="0" smtClean="0"/>
              <a:t>Zoology (Oxford)</a:t>
            </a:r>
          </a:p>
          <a:p>
            <a:pPr lvl="1">
              <a:buFont typeface="Wingdings" charset="2"/>
              <a:buChar char="ü"/>
            </a:pPr>
            <a:r>
              <a:rPr lang="en-US" dirty="0" err="1" smtClean="0"/>
              <a:t>flyweb</a:t>
            </a:r>
            <a:r>
              <a:rPr lang="en-US" dirty="0" smtClean="0"/>
              <a:t>, semantic web, and text mining projects</a:t>
            </a:r>
          </a:p>
          <a:p>
            <a:r>
              <a:rPr lang="en-US" dirty="0" smtClean="0"/>
              <a:t>Oxford Roman Economy project</a:t>
            </a:r>
          </a:p>
          <a:p>
            <a:pPr lvl="1">
              <a:buFont typeface="Wingdings" charset="2"/>
              <a:buChar char="ü"/>
            </a:pPr>
            <a:r>
              <a:rPr lang="en-US" dirty="0" smtClean="0"/>
              <a:t>adding new types of economic data</a:t>
            </a:r>
          </a:p>
          <a:p>
            <a:pPr lvl="1">
              <a:buFont typeface="Wingdings" charset="2"/>
              <a:buChar char="ü"/>
            </a:pPr>
            <a:endParaRPr lang="en-GB" dirty="0" smtClean="0"/>
          </a:p>
          <a:p>
            <a:pPr>
              <a:buNone/>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7339"/>
            <a:ext cx="7772400" cy="627062"/>
          </a:xfrm>
        </p:spPr>
        <p:txBody>
          <a:bodyPr/>
          <a:lstStyle/>
          <a:p>
            <a:r>
              <a:rPr lang="en-US" dirty="0" smtClean="0"/>
              <a:t>Lessons</a:t>
            </a:r>
            <a:endParaRPr lang="en-US" dirty="0"/>
          </a:p>
        </p:txBody>
      </p:sp>
      <p:sp>
        <p:nvSpPr>
          <p:cNvPr id="3" name="Content Placeholder 2"/>
          <p:cNvSpPr>
            <a:spLocks noGrp="1"/>
          </p:cNvSpPr>
          <p:nvPr>
            <p:ph idx="1"/>
          </p:nvPr>
        </p:nvSpPr>
        <p:spPr>
          <a:xfrm>
            <a:off x="685800" y="1143000"/>
            <a:ext cx="7772400" cy="4483100"/>
          </a:xfrm>
        </p:spPr>
        <p:txBody>
          <a:bodyPr/>
          <a:lstStyle/>
          <a:p>
            <a:r>
              <a:rPr lang="en-US" dirty="0" smtClean="0"/>
              <a:t>We are in a very different state from 10 years ago, with</a:t>
            </a:r>
          </a:p>
          <a:p>
            <a:pPr lvl="1">
              <a:buClr>
                <a:srgbClr val="008000"/>
              </a:buClr>
              <a:buFont typeface="Wingdings" charset="2"/>
              <a:buChar char="ü"/>
            </a:pPr>
            <a:r>
              <a:rPr lang="en-US" dirty="0" smtClean="0"/>
              <a:t>mapping and satellite services from Google and others</a:t>
            </a:r>
          </a:p>
          <a:p>
            <a:pPr lvl="1">
              <a:buClr>
                <a:srgbClr val="008000"/>
              </a:buClr>
              <a:buFont typeface="Wingdings" charset="2"/>
              <a:buChar char="ü"/>
            </a:pPr>
            <a:r>
              <a:rPr lang="en-US" dirty="0" smtClean="0"/>
              <a:t>semantic web technologies which deliver on their promise</a:t>
            </a:r>
          </a:p>
          <a:p>
            <a:pPr lvl="1">
              <a:buClr>
                <a:srgbClr val="008000"/>
              </a:buClr>
              <a:buFont typeface="Wingdings" charset="2"/>
              <a:buChar char="ü"/>
            </a:pPr>
            <a:r>
              <a:rPr lang="en-US" dirty="0" smtClean="0"/>
              <a:t>Web 2.0 approaches which let us write exciting interfaces</a:t>
            </a:r>
          </a:p>
          <a:p>
            <a:pPr lvl="1">
              <a:buClr>
                <a:srgbClr val="008000"/>
              </a:buClr>
              <a:buFont typeface="Wingdings" charset="2"/>
              <a:buChar char="ü"/>
            </a:pPr>
            <a:r>
              <a:rPr lang="en-US" dirty="0" smtClean="0"/>
              <a:t>an increasing assumption of free access to data</a:t>
            </a:r>
          </a:p>
          <a:p>
            <a:pPr lvl="1">
              <a:buClr>
                <a:srgbClr val="008000"/>
              </a:buClr>
              <a:buFont typeface="Wingdings" charset="2"/>
              <a:buChar char="ü"/>
            </a:pPr>
            <a:r>
              <a:rPr lang="en-US" dirty="0" smtClean="0"/>
              <a:t>an expectation of data for computers, not just humans</a:t>
            </a:r>
          </a:p>
          <a:p>
            <a:endParaRPr lang="en-US" dirty="0" smtClean="0"/>
          </a:p>
          <a:p>
            <a:r>
              <a:rPr lang="en-US" dirty="0" smtClean="0"/>
              <a:t>CLAROS is an exemplar virtuous virtual collaboration with no centre and no boundaries, a club anyone can join</a:t>
            </a:r>
          </a:p>
          <a:p>
            <a:pPr>
              <a:buNone/>
            </a:pPr>
            <a:endParaRPr lang="en-US" dirty="0" smtClean="0"/>
          </a:p>
          <a:p>
            <a:r>
              <a:rPr lang="en-US" dirty="0" smtClean="0"/>
              <a:t>We demonstrate that the RDF approach based on a wide-ranging ontology is not exotic, constraining or hard to use</a:t>
            </a:r>
          </a:p>
          <a:p>
            <a:endParaRPr lang="en-US" dirty="0" smtClean="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685800" y="914400"/>
            <a:ext cx="7772400" cy="4711700"/>
          </a:xfrm>
        </p:spPr>
        <p:txBody>
          <a:bodyPr/>
          <a:lstStyle/>
          <a:p>
            <a:r>
              <a:rPr lang="en-US" dirty="0" smtClean="0"/>
              <a:t>Deliver a system in which searching for “Athens” does not take 5 minutes to respond (there are a lot of references to Athens…)</a:t>
            </a:r>
          </a:p>
          <a:p>
            <a:endParaRPr lang="en-US" dirty="0" smtClean="0"/>
          </a:p>
          <a:p>
            <a:r>
              <a:rPr lang="en-US" dirty="0" smtClean="0"/>
              <a:t>Join data relating to places in a more formal way</a:t>
            </a:r>
          </a:p>
          <a:p>
            <a:pPr lvl="1">
              <a:buClr>
                <a:srgbClr val="008000"/>
              </a:buClr>
              <a:buFont typeface="Wingdings" charset="2"/>
              <a:buChar char="ü"/>
            </a:pPr>
            <a:r>
              <a:rPr lang="en-US" dirty="0" smtClean="0"/>
              <a:t>linking via a common gazetteer</a:t>
            </a:r>
          </a:p>
          <a:p>
            <a:pPr lvl="1">
              <a:buClr>
                <a:srgbClr val="008000"/>
              </a:buClr>
              <a:buFont typeface="Wingdings" charset="2"/>
              <a:buChar char="ü"/>
            </a:pPr>
            <a:r>
              <a:rPr lang="en-US" dirty="0" err="1" smtClean="0"/>
              <a:t>modelling</a:t>
            </a:r>
            <a:r>
              <a:rPr lang="en-US" dirty="0" smtClean="0"/>
              <a:t> changes of name and location across time</a:t>
            </a:r>
          </a:p>
          <a:p>
            <a:pPr lvl="1">
              <a:buClr>
                <a:srgbClr val="008000"/>
              </a:buClr>
              <a:buFont typeface="Wingdings" charset="2"/>
              <a:buChar char="ü"/>
            </a:pPr>
            <a:r>
              <a:rPr lang="en-US" dirty="0" smtClean="0"/>
              <a:t>understanding degrees of accuracy in provenance claims</a:t>
            </a:r>
          </a:p>
          <a:p>
            <a:r>
              <a:rPr lang="en-US" dirty="0" smtClean="0"/>
              <a:t>Establish appropriate interfaces across the spectrum</a:t>
            </a:r>
          </a:p>
          <a:p>
            <a:pPr lvl="1">
              <a:buClr>
                <a:srgbClr val="FF6600"/>
              </a:buClr>
              <a:buFont typeface="Wingdings" charset="2"/>
              <a:buChar char="ü"/>
            </a:pPr>
            <a:r>
              <a:rPr lang="en-US" dirty="0" smtClean="0"/>
              <a:t>SPARQL endpoint for deep access</a:t>
            </a:r>
          </a:p>
          <a:p>
            <a:pPr lvl="1">
              <a:buClr>
                <a:srgbClr val="FF6600"/>
              </a:buClr>
              <a:buFont typeface="Wingdings" charset="2"/>
              <a:buChar char="ü"/>
            </a:pPr>
            <a:r>
              <a:rPr lang="en-US" dirty="0" err="1" smtClean="0"/>
              <a:t>RESTful</a:t>
            </a:r>
            <a:r>
              <a:rPr lang="en-US" dirty="0" smtClean="0"/>
              <a:t> </a:t>
            </a:r>
            <a:r>
              <a:rPr lang="en-US" dirty="0" err="1" smtClean="0"/>
              <a:t>URIs</a:t>
            </a:r>
            <a:r>
              <a:rPr lang="en-US" dirty="0" smtClean="0"/>
              <a:t> for common data queries</a:t>
            </a:r>
          </a:p>
          <a:p>
            <a:pPr lvl="1">
              <a:buClr>
                <a:srgbClr val="FF6600"/>
              </a:buClr>
              <a:buFont typeface="Wingdings" charset="2"/>
              <a:buChar char="ü"/>
            </a:pPr>
            <a:r>
              <a:rPr lang="en-US" dirty="0" smtClean="0"/>
              <a:t>Explorer-style data exploration</a:t>
            </a:r>
          </a:p>
          <a:p>
            <a:pPr lvl="1">
              <a:buClr>
                <a:srgbClr val="FF6600"/>
              </a:buClr>
              <a:buFont typeface="Wingdings" charset="2"/>
              <a:buChar char="ü"/>
            </a:pPr>
            <a:r>
              <a:rPr lang="en-US" dirty="0" smtClean="0"/>
              <a:t>Dynamic data-driven visualizations for teaching</a:t>
            </a:r>
          </a:p>
          <a:p>
            <a:pPr lvl="1">
              <a:buClr>
                <a:srgbClr val="FF6600"/>
              </a:buClr>
              <a:buFont typeface="Wingdings" charset="2"/>
              <a:buChar char="ü"/>
            </a:pPr>
            <a:r>
              <a:rPr lang="en-US" dirty="0" smtClean="0"/>
              <a:t>Intelligent Companions to formulate queries</a:t>
            </a:r>
          </a:p>
          <a:p>
            <a:pPr lvl="1">
              <a:buClr>
                <a:srgbClr val="FF6600"/>
              </a:buClr>
              <a:buFont typeface="Wingdings" charset="2"/>
              <a:buChar char="ü"/>
            </a:pPr>
            <a:r>
              <a:rPr lang="en-US" dirty="0" smtClean="0"/>
              <a:t>Rich mobile-delivered resources for museum visitors</a:t>
            </a:r>
          </a:p>
          <a:p>
            <a:pPr lvl="1">
              <a:buClr>
                <a:srgbClr val="FF6600"/>
              </a:buClr>
              <a:buFont typeface="Wingdings" charset="2"/>
              <a:buChar char="ü"/>
            </a:pPr>
            <a:r>
              <a:rPr lang="en-US" dirty="0" smtClean="0"/>
              <a:t>Linked community-led collections </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422275" y="2163763"/>
            <a:ext cx="8281988" cy="1652587"/>
          </a:xfrm>
        </p:spPr>
        <p:txBody>
          <a:bodyPr/>
          <a:lstStyle/>
          <a:p>
            <a:pPr algn="ctr">
              <a:lnSpc>
                <a:spcPct val="120000"/>
              </a:lnSpc>
            </a:pPr>
            <a:r>
              <a:rPr lang="en-GB" sz="4800">
                <a:solidFill>
                  <a:srgbClr val="0000CC"/>
                </a:solidFill>
              </a:rPr>
              <a:t>Visual Access to Classical Art Archives within CLAROS</a:t>
            </a:r>
          </a:p>
        </p:txBody>
      </p:sp>
      <p:sp>
        <p:nvSpPr>
          <p:cNvPr id="27651" name="Rectangle 3"/>
          <p:cNvSpPr>
            <a:spLocks noGrp="1" noChangeArrowheads="1"/>
          </p:cNvSpPr>
          <p:nvPr>
            <p:ph type="subTitle" idx="1"/>
          </p:nvPr>
        </p:nvSpPr>
        <p:spPr>
          <a:xfrm>
            <a:off x="0" y="4287838"/>
            <a:ext cx="9144000" cy="1963737"/>
          </a:xfrm>
        </p:spPr>
        <p:txBody>
          <a:bodyPr/>
          <a:lstStyle/>
          <a:p>
            <a:pPr marL="457200" indent="-457200"/>
            <a:r>
              <a:rPr lang="en-US" sz="3200">
                <a:solidFill>
                  <a:schemeClr val="tx1"/>
                </a:solidFill>
              </a:rPr>
              <a:t>Relja Arandjelović and Andrew Zisserman</a:t>
            </a:r>
            <a:endParaRPr lang="en-GB" sz="3200">
              <a:solidFill>
                <a:schemeClr val="tx1"/>
              </a:solidFill>
            </a:endParaRPr>
          </a:p>
          <a:p>
            <a:pPr marL="457200" indent="-457200"/>
            <a:r>
              <a:rPr lang="en-GB" sz="2600">
                <a:solidFill>
                  <a:schemeClr val="tx1"/>
                </a:solidFill>
              </a:rPr>
              <a:t>Department of Engineering Science</a:t>
            </a:r>
            <a:endParaRPr lang="en-US" sz="2800">
              <a:solidFill>
                <a:schemeClr val="tx1"/>
              </a:solidFill>
            </a:endParaRPr>
          </a:p>
          <a:p>
            <a:pPr marL="457200" indent="-457200"/>
            <a:r>
              <a:rPr lang="en-US" sz="2600">
                <a:solidFill>
                  <a:schemeClr val="tx1"/>
                </a:solidFill>
              </a:rPr>
              <a:t>University of Oxford</a:t>
            </a:r>
          </a:p>
        </p:txBody>
      </p:sp>
      <p:pic>
        <p:nvPicPr>
          <p:cNvPr id="27652" name="Picture 7" descr="logo2"/>
          <p:cNvPicPr>
            <a:picLocks noChangeAspect="1" noChangeArrowheads="1"/>
          </p:cNvPicPr>
          <p:nvPr/>
        </p:nvPicPr>
        <p:blipFill>
          <a:blip r:embed="rId3"/>
          <a:srcRect/>
          <a:stretch>
            <a:fillRect/>
          </a:stretch>
        </p:blipFill>
        <p:spPr bwMode="auto">
          <a:xfrm>
            <a:off x="7204075" y="50800"/>
            <a:ext cx="1889125" cy="1889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42875" y="0"/>
            <a:ext cx="8229600" cy="914400"/>
          </a:xfrm>
        </p:spPr>
        <p:txBody>
          <a:bodyPr/>
          <a:lstStyle/>
          <a:p>
            <a:r>
              <a:rPr lang="en-US" sz="3200">
                <a:solidFill>
                  <a:srgbClr val="FF0000"/>
                </a:solidFill>
              </a:rPr>
              <a:t>The Objective …</a:t>
            </a:r>
            <a:endParaRPr lang="en-GB" sz="3200">
              <a:solidFill>
                <a:srgbClr val="FF0000"/>
              </a:solidFill>
            </a:endParaRPr>
          </a:p>
        </p:txBody>
      </p:sp>
      <p:sp>
        <p:nvSpPr>
          <p:cNvPr id="29699" name="Text Box 3"/>
          <p:cNvSpPr txBox="1">
            <a:spLocks noChangeArrowheads="1"/>
          </p:cNvSpPr>
          <p:nvPr/>
        </p:nvSpPr>
        <p:spPr bwMode="auto">
          <a:xfrm>
            <a:off x="425450" y="979488"/>
            <a:ext cx="8277225" cy="1096962"/>
          </a:xfrm>
          <a:prstGeom prst="rect">
            <a:avLst/>
          </a:prstGeom>
          <a:noFill/>
          <a:ln w="9525">
            <a:noFill/>
            <a:miter lim="800000"/>
            <a:headEnd/>
            <a:tailEnd/>
          </a:ln>
        </p:spPr>
        <p:txBody>
          <a:bodyPr>
            <a:prstTxWarp prst="textNoShape">
              <a:avLst/>
            </a:prstTxWarp>
            <a:spAutoFit/>
          </a:bodyPr>
          <a:lstStyle/>
          <a:p>
            <a:pPr>
              <a:spcBef>
                <a:spcPct val="50000"/>
              </a:spcBef>
            </a:pPr>
            <a:r>
              <a:rPr lang="en-US" sz="2200">
                <a:solidFill>
                  <a:schemeClr val="tx1"/>
                </a:solidFill>
              </a:rPr>
              <a:t>To e</a:t>
            </a:r>
            <a:r>
              <a:rPr lang="en-GB" sz="2200">
                <a:solidFill>
                  <a:schemeClr val="tx1"/>
                </a:solidFill>
              </a:rPr>
              <a:t>nable an image archive to be searched on its</a:t>
            </a:r>
            <a:r>
              <a:rPr lang="en-US" sz="2200">
                <a:solidFill>
                  <a:schemeClr val="tx1"/>
                </a:solidFill>
              </a:rPr>
              <a:t> </a:t>
            </a:r>
            <a:r>
              <a:rPr lang="en-GB" sz="2200"/>
              <a:t>visual content</a:t>
            </a:r>
            <a:r>
              <a:rPr lang="en-GB" sz="2200">
                <a:solidFill>
                  <a:schemeClr val="tx1"/>
                </a:solidFill>
              </a:rPr>
              <a:t> with the same ease and success as a Google search of</a:t>
            </a:r>
            <a:r>
              <a:rPr lang="en-US" sz="2200">
                <a:solidFill>
                  <a:schemeClr val="tx1"/>
                </a:solidFill>
              </a:rPr>
              <a:t> the web (</a:t>
            </a:r>
            <a:r>
              <a:rPr lang="en-GB" sz="2200">
                <a:solidFill>
                  <a:schemeClr val="tx1"/>
                </a:solidFill>
              </a:rPr>
              <a:t>text documents).</a:t>
            </a:r>
          </a:p>
        </p:txBody>
      </p:sp>
      <p:sp>
        <p:nvSpPr>
          <p:cNvPr id="29700" name="Text Box 6"/>
          <p:cNvSpPr txBox="1">
            <a:spLocks noChangeArrowheads="1"/>
          </p:cNvSpPr>
          <p:nvPr/>
        </p:nvSpPr>
        <p:spPr bwMode="auto">
          <a:xfrm>
            <a:off x="215900" y="5430838"/>
            <a:ext cx="28194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t>Visually defined query</a:t>
            </a:r>
            <a:endParaRPr lang="en-US" sz="2000"/>
          </a:p>
        </p:txBody>
      </p:sp>
      <p:pic>
        <p:nvPicPr>
          <p:cNvPr id="29701" name="Picture 7"/>
          <p:cNvPicPr>
            <a:picLocks noChangeAspect="1" noChangeArrowheads="1"/>
          </p:cNvPicPr>
          <p:nvPr/>
        </p:nvPicPr>
        <p:blipFill>
          <a:blip r:embed="rId3"/>
          <a:srcRect/>
          <a:stretch>
            <a:fillRect/>
          </a:stretch>
        </p:blipFill>
        <p:spPr bwMode="auto">
          <a:xfrm>
            <a:off x="762000" y="3575050"/>
            <a:ext cx="1524000" cy="1714500"/>
          </a:xfrm>
          <a:prstGeom prst="rect">
            <a:avLst/>
          </a:prstGeom>
          <a:noFill/>
          <a:ln w="12700">
            <a:noFill/>
            <a:miter lim="800000"/>
            <a:headEnd/>
            <a:tailEnd/>
          </a:ln>
        </p:spPr>
      </p:pic>
      <p:sp>
        <p:nvSpPr>
          <p:cNvPr id="29702" name="AutoShape 8"/>
          <p:cNvSpPr>
            <a:spLocks noChangeArrowheads="1"/>
          </p:cNvSpPr>
          <p:nvPr/>
        </p:nvSpPr>
        <p:spPr bwMode="auto">
          <a:xfrm>
            <a:off x="2692400" y="4518025"/>
            <a:ext cx="981075" cy="371475"/>
          </a:xfrm>
          <a:prstGeom prst="rightArrow">
            <a:avLst>
              <a:gd name="adj1" fmla="val 50000"/>
              <a:gd name="adj2" fmla="val 66026"/>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
        <p:nvSpPr>
          <p:cNvPr id="29703" name="Text Box 9"/>
          <p:cNvSpPr txBox="1">
            <a:spLocks noChangeArrowheads="1"/>
          </p:cNvSpPr>
          <p:nvPr/>
        </p:nvSpPr>
        <p:spPr bwMode="auto">
          <a:xfrm>
            <a:off x="2755900" y="3860800"/>
            <a:ext cx="695325" cy="579438"/>
          </a:xfrm>
          <a:prstGeom prst="rect">
            <a:avLst/>
          </a:prstGeom>
          <a:noFill/>
          <a:ln w="12700">
            <a:noFill/>
            <a:miter lim="800000"/>
            <a:headEnd/>
            <a:tailEnd/>
          </a:ln>
        </p:spPr>
        <p:txBody>
          <a:bodyPr lIns="91424" tIns="45713" rIns="91424" bIns="45713">
            <a:prstTxWarp prst="textNoShape">
              <a:avLst/>
            </a:prstTxWarp>
            <a:spAutoFit/>
          </a:bodyPr>
          <a:lstStyle/>
          <a:p>
            <a:pPr algn="ctr">
              <a:spcBef>
                <a:spcPct val="50000"/>
              </a:spcBef>
            </a:pPr>
            <a:r>
              <a:rPr lang="en-US" sz="3200"/>
              <a:t>?</a:t>
            </a:r>
          </a:p>
        </p:txBody>
      </p:sp>
      <p:pic>
        <p:nvPicPr>
          <p:cNvPr id="29704" name="Picture 10"/>
          <p:cNvPicPr>
            <a:picLocks noChangeAspect="1" noChangeArrowheads="1"/>
          </p:cNvPicPr>
          <p:nvPr/>
        </p:nvPicPr>
        <p:blipFill>
          <a:blip r:embed="rId4"/>
          <a:srcRect l="7942" t="20244" r="17317" b="11169"/>
          <a:stretch>
            <a:fillRect/>
          </a:stretch>
        </p:blipFill>
        <p:spPr bwMode="auto">
          <a:xfrm>
            <a:off x="3987800" y="2809875"/>
            <a:ext cx="4864100" cy="3330575"/>
          </a:xfrm>
          <a:prstGeom prst="rect">
            <a:avLst/>
          </a:prstGeom>
          <a:noFill/>
          <a:ln w="12700">
            <a:noFill/>
            <a:miter lim="800000"/>
            <a:headEnd/>
            <a:tailEnd/>
          </a:ln>
        </p:spPr>
      </p:pic>
      <p:sp>
        <p:nvSpPr>
          <p:cNvPr id="29705" name="Text Box 11"/>
          <p:cNvSpPr txBox="1">
            <a:spLocks noChangeArrowheads="1"/>
          </p:cNvSpPr>
          <p:nvPr/>
        </p:nvSpPr>
        <p:spPr bwMode="auto">
          <a:xfrm>
            <a:off x="4178300" y="6273800"/>
            <a:ext cx="4635500" cy="457200"/>
          </a:xfrm>
          <a:prstGeom prst="rect">
            <a:avLst/>
          </a:prstGeom>
          <a:noFill/>
          <a:ln w="12700">
            <a:noFill/>
            <a:miter lim="800000"/>
            <a:headEnd/>
            <a:tailEnd/>
          </a:ln>
        </p:spPr>
        <p:txBody>
          <a:bodyPr>
            <a:prstTxWarp prst="textNoShape">
              <a:avLst/>
            </a:prstTxWarp>
            <a:spAutoFit/>
          </a:bodyPr>
          <a:lstStyle/>
          <a:p>
            <a:pPr>
              <a:spcBef>
                <a:spcPct val="50000"/>
              </a:spcBef>
            </a:pPr>
            <a:r>
              <a:rPr lang="en-GB" sz="2400"/>
              <a:t>Currently: 111 thousand images</a:t>
            </a:r>
            <a:endParaRPr lang="en-US" sz="2400"/>
          </a:p>
        </p:txBody>
      </p:sp>
      <p:sp>
        <p:nvSpPr>
          <p:cNvPr id="29706" name="Rectangle 12"/>
          <p:cNvSpPr>
            <a:spLocks noChangeArrowheads="1"/>
          </p:cNvSpPr>
          <p:nvPr/>
        </p:nvSpPr>
        <p:spPr bwMode="auto">
          <a:xfrm>
            <a:off x="1117600" y="4051300"/>
            <a:ext cx="660400" cy="7874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29707" name="Text Box 13"/>
          <p:cNvSpPr txBox="1">
            <a:spLocks noChangeArrowheads="1"/>
          </p:cNvSpPr>
          <p:nvPr/>
        </p:nvSpPr>
        <p:spPr bwMode="auto">
          <a:xfrm>
            <a:off x="4203700" y="2171700"/>
            <a:ext cx="4406900" cy="519113"/>
          </a:xfrm>
          <a:prstGeom prst="rect">
            <a:avLst/>
          </a:prstGeom>
          <a:noFill/>
          <a:ln w="12700">
            <a:noFill/>
            <a:miter lim="800000"/>
            <a:headEnd/>
            <a:tailEnd/>
          </a:ln>
        </p:spPr>
        <p:txBody>
          <a:bodyPr>
            <a:prstTxWarp prst="textNoShape">
              <a:avLst/>
            </a:prstTxWarp>
            <a:spAutoFit/>
          </a:bodyPr>
          <a:lstStyle/>
          <a:p>
            <a:pPr>
              <a:spcBef>
                <a:spcPct val="50000"/>
              </a:spcBef>
            </a:pPr>
            <a:r>
              <a:rPr lang="en-GB"/>
              <a:t>The Beazley Vase Archive</a:t>
            </a:r>
            <a:endParaRPr lang="en-US"/>
          </a:p>
        </p:txBody>
      </p:sp>
    </p:spTree>
  </p:cSld>
  <p:clrMapOvr>
    <a:masterClrMapping/>
  </p:clrMapOvr>
  <p:transition advTm="28928"/>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0" y="38100"/>
            <a:ext cx="9144000" cy="581025"/>
          </a:xfrm>
          <a:prstGeom prst="rect">
            <a:avLst/>
          </a:prstGeom>
          <a:noFill/>
          <a:ln w="9525">
            <a:noFill/>
            <a:round/>
            <a:headEnd/>
            <a:tailEnd/>
          </a:ln>
        </p:spPr>
        <p:txBody>
          <a:bodyPr lIns="89984" tIns="46792" rIns="89984" bIns="46792" anchor="ctr">
            <a:prstTxWarp prst="textNoShape">
              <a:avLst/>
            </a:prstTxWarp>
          </a:bodyPr>
          <a:lstStyle/>
          <a:p>
            <a:pPr defTabSz="457200" eaLnBrk="1">
              <a:lnSpc>
                <a:spcPct val="93000"/>
              </a:lnSpc>
              <a:buClr>
                <a:srgbClr val="000000"/>
              </a:buClr>
              <a:buSzPct val="45000"/>
              <a:buFont typeface="Wingdings" charset="2"/>
              <a:buNone/>
              <a:tabLst>
                <a:tab pos="0" algn="l"/>
                <a:tab pos="425450" algn="l"/>
                <a:tab pos="882650" algn="l"/>
                <a:tab pos="1339850" algn="l"/>
                <a:tab pos="1797050" algn="l"/>
                <a:tab pos="2254250" algn="l"/>
                <a:tab pos="2711450" algn="l"/>
                <a:tab pos="3168650" algn="l"/>
                <a:tab pos="3624263" algn="l"/>
                <a:tab pos="4083050" algn="l"/>
                <a:tab pos="4538663" algn="l"/>
                <a:tab pos="4997450" algn="l"/>
                <a:tab pos="5454650" algn="l"/>
                <a:tab pos="5911850" algn="l"/>
                <a:tab pos="6369050" algn="l"/>
                <a:tab pos="6823075" algn="l"/>
                <a:tab pos="7283450" algn="l"/>
                <a:tab pos="7737475" algn="l"/>
                <a:tab pos="8197850" algn="l"/>
                <a:tab pos="8651875" algn="l"/>
                <a:tab pos="9112250" algn="l"/>
              </a:tabLst>
            </a:pPr>
            <a:r>
              <a:rPr lang="en-GB" sz="3600" b="1">
                <a:solidFill>
                  <a:srgbClr val="280099"/>
                </a:solidFill>
              </a:rPr>
              <a:t>Example</a:t>
            </a:r>
          </a:p>
        </p:txBody>
      </p:sp>
      <p:sp>
        <p:nvSpPr>
          <p:cNvPr id="31747" name="Text Box 3"/>
          <p:cNvSpPr txBox="1">
            <a:spLocks noChangeArrowheads="1"/>
          </p:cNvSpPr>
          <p:nvPr/>
        </p:nvSpPr>
        <p:spPr bwMode="auto">
          <a:xfrm>
            <a:off x="241300" y="1404938"/>
            <a:ext cx="1384300" cy="519112"/>
          </a:xfrm>
          <a:prstGeom prst="rect">
            <a:avLst/>
          </a:prstGeom>
          <a:noFill/>
          <a:ln w="12700">
            <a:noFill/>
            <a:miter lim="800000"/>
            <a:headEnd/>
            <a:tailEnd/>
          </a:ln>
        </p:spPr>
        <p:txBody>
          <a:bodyPr>
            <a:prstTxWarp prst="textNoShape">
              <a:avLst/>
            </a:prstTxWarp>
            <a:spAutoFit/>
          </a:bodyPr>
          <a:lstStyle/>
          <a:p>
            <a:pPr algn="ctr">
              <a:spcBef>
                <a:spcPct val="50000"/>
              </a:spcBef>
            </a:pPr>
            <a:r>
              <a:rPr lang="en-GB"/>
              <a:t>query</a:t>
            </a:r>
            <a:endParaRPr lang="en-US"/>
          </a:p>
        </p:txBody>
      </p:sp>
      <p:sp>
        <p:nvSpPr>
          <p:cNvPr id="31748" name="AutoShape 4"/>
          <p:cNvSpPr>
            <a:spLocks noChangeArrowheads="1"/>
          </p:cNvSpPr>
          <p:nvPr/>
        </p:nvSpPr>
        <p:spPr bwMode="auto">
          <a:xfrm>
            <a:off x="1689100" y="2638425"/>
            <a:ext cx="981075" cy="371475"/>
          </a:xfrm>
          <a:prstGeom prst="rightArrow">
            <a:avLst>
              <a:gd name="adj1" fmla="val 50000"/>
              <a:gd name="adj2" fmla="val 66026"/>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
        <p:nvSpPr>
          <p:cNvPr id="31749" name="Text Box 5"/>
          <p:cNvSpPr txBox="1">
            <a:spLocks noChangeArrowheads="1"/>
          </p:cNvSpPr>
          <p:nvPr/>
        </p:nvSpPr>
        <p:spPr bwMode="auto">
          <a:xfrm>
            <a:off x="1765300" y="2006600"/>
            <a:ext cx="695325" cy="579438"/>
          </a:xfrm>
          <a:prstGeom prst="rect">
            <a:avLst/>
          </a:prstGeom>
          <a:noFill/>
          <a:ln w="12700">
            <a:noFill/>
            <a:miter lim="800000"/>
            <a:headEnd/>
            <a:tailEnd/>
          </a:ln>
        </p:spPr>
        <p:txBody>
          <a:bodyPr lIns="91424" tIns="45713" rIns="91424" bIns="45713">
            <a:prstTxWarp prst="textNoShape">
              <a:avLst/>
            </a:prstTxWarp>
            <a:spAutoFit/>
          </a:bodyPr>
          <a:lstStyle/>
          <a:p>
            <a:pPr algn="ctr">
              <a:spcBef>
                <a:spcPct val="50000"/>
              </a:spcBef>
            </a:pPr>
            <a:r>
              <a:rPr lang="en-US" sz="3200"/>
              <a:t>?</a:t>
            </a:r>
          </a:p>
        </p:txBody>
      </p:sp>
      <p:pic>
        <p:nvPicPr>
          <p:cNvPr id="31750" name="Picture 6"/>
          <p:cNvPicPr>
            <a:picLocks noChangeAspect="1" noChangeArrowheads="1"/>
          </p:cNvPicPr>
          <p:nvPr/>
        </p:nvPicPr>
        <p:blipFill>
          <a:blip r:embed="rId3"/>
          <a:srcRect l="19661" t="23486" r="13281" b="6102"/>
          <a:stretch>
            <a:fillRect/>
          </a:stretch>
        </p:blipFill>
        <p:spPr bwMode="auto">
          <a:xfrm>
            <a:off x="0" y="1963738"/>
            <a:ext cx="3001963" cy="2219325"/>
          </a:xfrm>
          <a:prstGeom prst="rect">
            <a:avLst/>
          </a:prstGeom>
          <a:noFill/>
          <a:ln w="12700">
            <a:noFill/>
            <a:miter lim="800000"/>
            <a:headEnd/>
            <a:tailEnd/>
          </a:ln>
        </p:spPr>
      </p:pic>
      <p:pic>
        <p:nvPicPr>
          <p:cNvPr id="31751" name="Picture 7"/>
          <p:cNvPicPr>
            <a:picLocks noChangeAspect="1" noChangeArrowheads="1"/>
          </p:cNvPicPr>
          <p:nvPr/>
        </p:nvPicPr>
        <p:blipFill>
          <a:blip r:embed="rId4"/>
          <a:srcRect l="16406" t="20528" r="17578" b="13499"/>
          <a:stretch>
            <a:fillRect/>
          </a:stretch>
        </p:blipFill>
        <p:spPr bwMode="auto">
          <a:xfrm>
            <a:off x="2705100" y="731838"/>
            <a:ext cx="6438900" cy="4530725"/>
          </a:xfrm>
          <a:prstGeom prst="rect">
            <a:avLst/>
          </a:prstGeom>
          <a:noFill/>
          <a:ln w="12700">
            <a:noFill/>
            <a:miter lim="800000"/>
            <a:headEnd/>
            <a:tailEnd/>
          </a:ln>
        </p:spPr>
      </p:pic>
      <p:sp>
        <p:nvSpPr>
          <p:cNvPr id="31752" name="Text Box 8"/>
          <p:cNvSpPr txBox="1">
            <a:spLocks noChangeArrowheads="1"/>
          </p:cNvSpPr>
          <p:nvPr/>
        </p:nvSpPr>
        <p:spPr bwMode="auto">
          <a:xfrm>
            <a:off x="4597400" y="165100"/>
            <a:ext cx="2832100" cy="519113"/>
          </a:xfrm>
          <a:prstGeom prst="rect">
            <a:avLst/>
          </a:prstGeom>
          <a:noFill/>
          <a:ln w="12700">
            <a:noFill/>
            <a:miter lim="800000"/>
            <a:headEnd/>
            <a:tailEnd/>
          </a:ln>
        </p:spPr>
        <p:txBody>
          <a:bodyPr>
            <a:prstTxWarp prst="textNoShape">
              <a:avLst/>
            </a:prstTxWarp>
            <a:spAutoFit/>
          </a:bodyPr>
          <a:lstStyle/>
          <a:p>
            <a:pPr>
              <a:spcBef>
                <a:spcPct val="50000"/>
              </a:spcBef>
            </a:pPr>
            <a:r>
              <a:rPr lang="en-GB"/>
              <a:t>Search results</a:t>
            </a:r>
            <a:endParaRPr lang="en-US"/>
          </a:p>
        </p:txBody>
      </p:sp>
      <p:sp>
        <p:nvSpPr>
          <p:cNvPr id="31753" name="Text Box 9"/>
          <p:cNvSpPr txBox="1">
            <a:spLocks noChangeArrowheads="1"/>
          </p:cNvSpPr>
          <p:nvPr/>
        </p:nvSpPr>
        <p:spPr bwMode="auto">
          <a:xfrm>
            <a:off x="0" y="4813300"/>
            <a:ext cx="8902700" cy="2016125"/>
          </a:xfrm>
          <a:prstGeom prst="rect">
            <a:avLst/>
          </a:prstGeom>
          <a:noFill/>
          <a:ln w="12700">
            <a:noFill/>
            <a:miter lim="800000"/>
            <a:headEnd/>
            <a:tailEnd/>
          </a:ln>
        </p:spPr>
        <p:txBody>
          <a:bodyPr>
            <a:prstTxWarp prst="textNoShape">
              <a:avLst/>
            </a:prstTxWarp>
            <a:spAutoFit/>
          </a:bodyPr>
          <a:lstStyle/>
          <a:p>
            <a:pPr>
              <a:spcBef>
                <a:spcPct val="50000"/>
              </a:spcBef>
            </a:pPr>
            <a:r>
              <a:rPr lang="en-GB"/>
              <a:t>Results are:</a:t>
            </a:r>
          </a:p>
          <a:p>
            <a:pPr>
              <a:spcBef>
                <a:spcPct val="50000"/>
              </a:spcBef>
              <a:buFontTx/>
              <a:buChar char="•"/>
            </a:pPr>
            <a:r>
              <a:rPr lang="en-GB" sz="2400">
                <a:solidFill>
                  <a:schemeClr val="tx2"/>
                </a:solidFill>
              </a:rPr>
              <a:t> immediate</a:t>
            </a:r>
          </a:p>
          <a:p>
            <a:pPr>
              <a:lnSpc>
                <a:spcPct val="80000"/>
              </a:lnSpc>
              <a:spcBef>
                <a:spcPct val="50000"/>
              </a:spcBef>
              <a:buFontTx/>
              <a:buChar char="•"/>
            </a:pPr>
            <a:r>
              <a:rPr lang="en-GB" sz="2400">
                <a:solidFill>
                  <a:schemeClr val="tx2"/>
                </a:solidFill>
              </a:rPr>
              <a:t> unaffected by scale and image rotation (affine transformations)</a:t>
            </a:r>
          </a:p>
          <a:p>
            <a:pPr>
              <a:lnSpc>
                <a:spcPct val="80000"/>
              </a:lnSpc>
              <a:spcBef>
                <a:spcPct val="50000"/>
              </a:spcBef>
              <a:buFontTx/>
              <a:buChar char="•"/>
            </a:pPr>
            <a:r>
              <a:rPr lang="en-GB" sz="2400">
                <a:solidFill>
                  <a:schemeClr val="tx2"/>
                </a:solidFill>
              </a:rPr>
              <a:t> for exact matches only</a:t>
            </a:r>
            <a:endParaRPr lang="en-US" sz="2400">
              <a:solidFill>
                <a:schemeClr val="tx2"/>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0" y="3983038"/>
            <a:ext cx="22479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t>Query from URL</a:t>
            </a:r>
            <a:endParaRPr lang="en-US" sz="2000"/>
          </a:p>
        </p:txBody>
      </p:sp>
      <p:sp>
        <p:nvSpPr>
          <p:cNvPr id="33795" name="AutoShape 4"/>
          <p:cNvSpPr>
            <a:spLocks noChangeArrowheads="1"/>
          </p:cNvSpPr>
          <p:nvPr/>
        </p:nvSpPr>
        <p:spPr bwMode="auto">
          <a:xfrm>
            <a:off x="1689100" y="5318125"/>
            <a:ext cx="981075" cy="371475"/>
          </a:xfrm>
          <a:prstGeom prst="rightArrow">
            <a:avLst>
              <a:gd name="adj1" fmla="val 50000"/>
              <a:gd name="adj2" fmla="val 66026"/>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
        <p:nvSpPr>
          <p:cNvPr id="33796" name="Text Box 5"/>
          <p:cNvSpPr txBox="1">
            <a:spLocks noChangeArrowheads="1"/>
          </p:cNvSpPr>
          <p:nvPr/>
        </p:nvSpPr>
        <p:spPr bwMode="auto">
          <a:xfrm>
            <a:off x="1765300" y="4686300"/>
            <a:ext cx="695325" cy="579438"/>
          </a:xfrm>
          <a:prstGeom prst="rect">
            <a:avLst/>
          </a:prstGeom>
          <a:noFill/>
          <a:ln w="12700">
            <a:noFill/>
            <a:miter lim="800000"/>
            <a:headEnd/>
            <a:tailEnd/>
          </a:ln>
        </p:spPr>
        <p:txBody>
          <a:bodyPr lIns="91424" tIns="45713" rIns="91424" bIns="45713">
            <a:prstTxWarp prst="textNoShape">
              <a:avLst/>
            </a:prstTxWarp>
            <a:spAutoFit/>
          </a:bodyPr>
          <a:lstStyle/>
          <a:p>
            <a:pPr algn="ctr">
              <a:spcBef>
                <a:spcPct val="50000"/>
              </a:spcBef>
            </a:pPr>
            <a:r>
              <a:rPr lang="en-US" sz="3200"/>
              <a:t>?</a:t>
            </a:r>
          </a:p>
        </p:txBody>
      </p:sp>
      <p:sp>
        <p:nvSpPr>
          <p:cNvPr id="33797" name="Text Box 6"/>
          <p:cNvSpPr txBox="1">
            <a:spLocks noChangeArrowheads="1"/>
          </p:cNvSpPr>
          <p:nvPr/>
        </p:nvSpPr>
        <p:spPr bwMode="auto">
          <a:xfrm>
            <a:off x="2743200" y="3048000"/>
            <a:ext cx="6032500" cy="519113"/>
          </a:xfrm>
          <a:prstGeom prst="rect">
            <a:avLst/>
          </a:prstGeom>
          <a:noFill/>
          <a:ln w="12700">
            <a:noFill/>
            <a:miter lim="800000"/>
            <a:headEnd/>
            <a:tailEnd/>
          </a:ln>
        </p:spPr>
        <p:txBody>
          <a:bodyPr>
            <a:prstTxWarp prst="textNoShape">
              <a:avLst/>
            </a:prstTxWarp>
            <a:spAutoFit/>
          </a:bodyPr>
          <a:lstStyle/>
          <a:p>
            <a:pPr>
              <a:spcBef>
                <a:spcPct val="50000"/>
              </a:spcBef>
            </a:pPr>
            <a:r>
              <a:rPr lang="en-GB"/>
              <a:t>Matches in the Beazley vase archive</a:t>
            </a:r>
            <a:endParaRPr lang="en-US"/>
          </a:p>
        </p:txBody>
      </p:sp>
      <p:sp>
        <p:nvSpPr>
          <p:cNvPr id="33798" name="Rectangle 7"/>
          <p:cNvSpPr>
            <a:spLocks noChangeArrowheads="1"/>
          </p:cNvSpPr>
          <p:nvPr/>
        </p:nvSpPr>
        <p:spPr bwMode="auto">
          <a:xfrm>
            <a:off x="88900" y="787400"/>
            <a:ext cx="5232400" cy="914400"/>
          </a:xfrm>
          <a:prstGeom prst="rect">
            <a:avLst/>
          </a:prstGeom>
          <a:noFill/>
          <a:ln w="9525">
            <a:noFill/>
            <a:miter lim="800000"/>
            <a:headEnd/>
            <a:tailEnd/>
          </a:ln>
        </p:spPr>
        <p:txBody>
          <a:bodyPr lIns="91418" tIns="45709" rIns="91418" bIns="45709" anchor="ctr">
            <a:prstTxWarp prst="textNoShape">
              <a:avLst/>
            </a:prstTxWarp>
          </a:bodyPr>
          <a:lstStyle/>
          <a:p>
            <a:r>
              <a:rPr lang="en-US"/>
              <a:t>Upload query image from a file or web page or a mobile phone</a:t>
            </a:r>
            <a:endParaRPr lang="en-GB"/>
          </a:p>
        </p:txBody>
      </p:sp>
      <p:pic>
        <p:nvPicPr>
          <p:cNvPr id="33799" name="Picture 8"/>
          <p:cNvPicPr>
            <a:picLocks noChangeAspect="1" noChangeArrowheads="1"/>
          </p:cNvPicPr>
          <p:nvPr/>
        </p:nvPicPr>
        <p:blipFill>
          <a:blip r:embed="rId3"/>
          <a:srcRect l="4141" t="29730" r="3674" b="10214"/>
          <a:stretch>
            <a:fillRect/>
          </a:stretch>
        </p:blipFill>
        <p:spPr bwMode="auto">
          <a:xfrm>
            <a:off x="2298700" y="3552825"/>
            <a:ext cx="6845300" cy="3267075"/>
          </a:xfrm>
          <a:prstGeom prst="rect">
            <a:avLst/>
          </a:prstGeom>
          <a:noFill/>
          <a:ln w="12700">
            <a:noFill/>
            <a:miter lim="800000"/>
            <a:headEnd/>
            <a:tailEnd/>
          </a:ln>
        </p:spPr>
      </p:pic>
      <p:pic>
        <p:nvPicPr>
          <p:cNvPr id="33800" name="Picture 9" descr="Competitor+in+chariot+race,+Greek+vase,+5th+century+BC_c_Bridgeman+Art+Library+_Getty+Images"/>
          <p:cNvPicPr>
            <a:picLocks noChangeAspect="1" noChangeArrowheads="1"/>
          </p:cNvPicPr>
          <p:nvPr/>
        </p:nvPicPr>
        <p:blipFill>
          <a:blip r:embed="rId4"/>
          <a:srcRect/>
          <a:stretch>
            <a:fillRect/>
          </a:stretch>
        </p:blipFill>
        <p:spPr bwMode="auto">
          <a:xfrm>
            <a:off x="127000" y="4518025"/>
            <a:ext cx="2171700" cy="1682750"/>
          </a:xfrm>
          <a:prstGeom prst="rect">
            <a:avLst/>
          </a:prstGeom>
          <a:noFill/>
          <a:ln w="9525">
            <a:noFill/>
            <a:miter lim="800000"/>
            <a:headEnd/>
            <a:tailEnd/>
          </a:ln>
        </p:spPr>
      </p:pic>
      <p:grpSp>
        <p:nvGrpSpPr>
          <p:cNvPr id="2" name="Group 6"/>
          <p:cNvGrpSpPr>
            <a:grpSpLocks noChangeAspect="1"/>
          </p:cNvGrpSpPr>
          <p:nvPr/>
        </p:nvGrpSpPr>
        <p:grpSpPr bwMode="auto">
          <a:xfrm>
            <a:off x="5576888" y="88900"/>
            <a:ext cx="2133600" cy="2206625"/>
            <a:chOff x="567" y="890"/>
            <a:chExt cx="2192" cy="2268"/>
          </a:xfrm>
        </p:grpSpPr>
        <p:pic>
          <p:nvPicPr>
            <p:cNvPr id="33803" name="Picture 4" descr="apple_iphone_01"/>
            <p:cNvPicPr>
              <a:picLocks noChangeAspect="1" noChangeArrowheads="1"/>
            </p:cNvPicPr>
            <p:nvPr/>
          </p:nvPicPr>
          <p:blipFill>
            <a:blip r:embed="rId5"/>
            <a:srcRect/>
            <a:stretch>
              <a:fillRect/>
            </a:stretch>
          </p:blipFill>
          <p:spPr bwMode="auto">
            <a:xfrm>
              <a:off x="567" y="890"/>
              <a:ext cx="2192" cy="2268"/>
            </a:xfrm>
            <a:prstGeom prst="rect">
              <a:avLst/>
            </a:prstGeom>
            <a:noFill/>
            <a:ln w="9525">
              <a:noFill/>
              <a:miter lim="800000"/>
              <a:headEnd/>
              <a:tailEnd/>
            </a:ln>
          </p:spPr>
        </p:pic>
        <p:pic>
          <p:nvPicPr>
            <p:cNvPr id="33804" name="Picture 5"/>
            <p:cNvPicPr>
              <a:picLocks noChangeAspect="1" noChangeArrowheads="1"/>
            </p:cNvPicPr>
            <p:nvPr/>
          </p:nvPicPr>
          <p:blipFill>
            <a:blip r:embed="rId6"/>
            <a:srcRect/>
            <a:stretch>
              <a:fillRect/>
            </a:stretch>
          </p:blipFill>
          <p:spPr bwMode="auto">
            <a:xfrm>
              <a:off x="1316" y="1389"/>
              <a:ext cx="974" cy="1354"/>
            </a:xfrm>
            <a:prstGeom prst="rect">
              <a:avLst/>
            </a:prstGeom>
            <a:noFill/>
            <a:ln w="12700">
              <a:noFill/>
              <a:miter lim="800000"/>
              <a:headEnd/>
              <a:tailEnd/>
            </a:ln>
          </p:spPr>
        </p:pic>
      </p:grpSp>
      <p:sp>
        <p:nvSpPr>
          <p:cNvPr id="33802" name="Text Box 13"/>
          <p:cNvSpPr txBox="1">
            <a:spLocks noChangeArrowheads="1"/>
          </p:cNvSpPr>
          <p:nvPr/>
        </p:nvSpPr>
        <p:spPr bwMode="auto">
          <a:xfrm>
            <a:off x="0" y="6400800"/>
            <a:ext cx="7759700" cy="457200"/>
          </a:xfrm>
          <a:prstGeom prst="rect">
            <a:avLst/>
          </a:prstGeom>
          <a:noFill/>
          <a:ln w="12700">
            <a:noFill/>
            <a:miter lim="800000"/>
            <a:headEnd/>
            <a:tailEnd/>
          </a:ln>
        </p:spPr>
        <p:txBody>
          <a:bodyPr>
            <a:prstTxWarp prst="textNoShape">
              <a:avLst/>
            </a:prstTxWarp>
            <a:spAutoFit/>
          </a:bodyPr>
          <a:lstStyle/>
          <a:p>
            <a:pPr>
              <a:spcBef>
                <a:spcPct val="50000"/>
              </a:spcBef>
            </a:pPr>
            <a:r>
              <a:rPr lang="en-US" sz="2400">
                <a:solidFill>
                  <a:srgbClr val="FF0000"/>
                </a:solidFill>
              </a:rPr>
              <a:t>http://arthur.robots.ox.ac.uk:8084/</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3"/>
          <a:srcRect t="28737" r="1634" b="21776"/>
          <a:stretch>
            <a:fillRect/>
          </a:stretch>
        </p:blipFill>
        <p:spPr bwMode="auto">
          <a:xfrm>
            <a:off x="-38100" y="419100"/>
            <a:ext cx="9556750" cy="3521075"/>
          </a:xfrm>
          <a:prstGeom prst="rect">
            <a:avLst/>
          </a:prstGeom>
          <a:noFill/>
          <a:ln w="12700">
            <a:noFill/>
            <a:miter lim="800000"/>
            <a:headEnd/>
            <a:tailEnd/>
          </a:ln>
        </p:spPr>
      </p:pic>
      <p:pic>
        <p:nvPicPr>
          <p:cNvPr id="35843" name="Picture 6"/>
          <p:cNvPicPr>
            <a:picLocks noChangeAspect="1" noChangeArrowheads="1"/>
          </p:cNvPicPr>
          <p:nvPr/>
        </p:nvPicPr>
        <p:blipFill>
          <a:blip r:embed="rId4"/>
          <a:srcRect t="29094" r="1308"/>
          <a:stretch>
            <a:fillRect/>
          </a:stretch>
        </p:blipFill>
        <p:spPr bwMode="auto">
          <a:xfrm>
            <a:off x="-88900" y="3884613"/>
            <a:ext cx="9588500" cy="5045075"/>
          </a:xfrm>
          <a:prstGeom prst="rect">
            <a:avLst/>
          </a:prstGeom>
          <a:noFill/>
          <a:ln w="12700">
            <a:noFill/>
            <a:miter lim="800000"/>
            <a:headEnd/>
            <a:tailEnd/>
          </a:ln>
        </p:spPr>
      </p:pic>
      <p:sp>
        <p:nvSpPr>
          <p:cNvPr id="35844" name="Text Box 7"/>
          <p:cNvSpPr txBox="1">
            <a:spLocks noChangeArrowheads="1"/>
          </p:cNvSpPr>
          <p:nvPr/>
        </p:nvSpPr>
        <p:spPr bwMode="auto">
          <a:xfrm>
            <a:off x="2324100" y="0"/>
            <a:ext cx="5880100" cy="519113"/>
          </a:xfrm>
          <a:prstGeom prst="rect">
            <a:avLst/>
          </a:prstGeom>
          <a:noFill/>
          <a:ln w="12700">
            <a:noFill/>
            <a:miter lim="800000"/>
            <a:headEnd/>
            <a:tailEnd/>
          </a:ln>
        </p:spPr>
        <p:txBody>
          <a:bodyPr>
            <a:prstTxWarp prst="textNoShape">
              <a:avLst/>
            </a:prstTxWarp>
            <a:spAutoFit/>
          </a:bodyPr>
          <a:lstStyle/>
          <a:p>
            <a:pPr>
              <a:spcBef>
                <a:spcPct val="50000"/>
              </a:spcBef>
            </a:pPr>
            <a:r>
              <a:rPr lang="en-GB"/>
              <a:t>Meta-information for matches</a:t>
            </a:r>
            <a:endParaRPr lang="en-US"/>
          </a:p>
        </p:txBody>
      </p:sp>
      <p:sp>
        <p:nvSpPr>
          <p:cNvPr id="35845" name="Line 8"/>
          <p:cNvSpPr>
            <a:spLocks noChangeShapeType="1"/>
          </p:cNvSpPr>
          <p:nvPr/>
        </p:nvSpPr>
        <p:spPr bwMode="auto">
          <a:xfrm flipV="1">
            <a:off x="0" y="3898900"/>
            <a:ext cx="9410700" cy="12700"/>
          </a:xfrm>
          <a:prstGeom prst="line">
            <a:avLst/>
          </a:prstGeom>
          <a:noFill/>
          <a:ln w="12700">
            <a:solidFill>
              <a:schemeClr val="tx1"/>
            </a:solidFill>
            <a:prstDash val="dash"/>
            <a:round/>
            <a:headEnd/>
            <a:tailEnd/>
          </a:ln>
        </p:spPr>
        <p:txBody>
          <a:bodyP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0" y="1054100"/>
            <a:ext cx="8904288" cy="1066800"/>
          </a:xfrm>
          <a:prstGeom prst="rect">
            <a:avLst/>
          </a:prstGeom>
          <a:noFill/>
          <a:ln w="12700">
            <a:noFill/>
            <a:miter lim="800000"/>
            <a:headEnd/>
            <a:tailEnd/>
          </a:ln>
        </p:spPr>
        <p:txBody>
          <a:bodyPr lIns="91401" tIns="45701" rIns="91401" bIns="45701">
            <a:prstTxWarp prst="textNoShape">
              <a:avLst/>
            </a:prstTxWarp>
            <a:spAutoFit/>
          </a:bodyPr>
          <a:lstStyle/>
          <a:p>
            <a:pPr>
              <a:spcBef>
                <a:spcPct val="50000"/>
              </a:spcBef>
            </a:pPr>
            <a:r>
              <a:rPr lang="en-GB"/>
              <a:t>Representation: </a:t>
            </a:r>
            <a:r>
              <a:rPr lang="en-GB" sz="2400">
                <a:solidFill>
                  <a:schemeClr val="tx1"/>
                </a:solidFill>
              </a:rPr>
              <a:t>bag of (visual) words</a:t>
            </a:r>
          </a:p>
          <a:p>
            <a:pPr lvl="1">
              <a:spcBef>
                <a:spcPct val="50000"/>
              </a:spcBef>
              <a:buFontTx/>
              <a:buChar char="•"/>
            </a:pPr>
            <a:r>
              <a:rPr lang="en-GB" sz="2400">
                <a:solidFill>
                  <a:schemeClr val="tx1"/>
                </a:solidFill>
              </a:rPr>
              <a:t> Visual words are ‘iconic’ image patches or fragments</a:t>
            </a:r>
            <a:endParaRPr lang="en-US" sz="2400">
              <a:solidFill>
                <a:schemeClr val="tx1"/>
              </a:solidFill>
            </a:endParaRPr>
          </a:p>
        </p:txBody>
      </p:sp>
      <p:sp>
        <p:nvSpPr>
          <p:cNvPr id="37891" name="Line 17"/>
          <p:cNvSpPr>
            <a:spLocks noChangeShapeType="1"/>
          </p:cNvSpPr>
          <p:nvPr/>
        </p:nvSpPr>
        <p:spPr bwMode="auto">
          <a:xfrm>
            <a:off x="4959350" y="4433888"/>
            <a:ext cx="652463" cy="0"/>
          </a:xfrm>
          <a:prstGeom prst="line">
            <a:avLst/>
          </a:prstGeom>
          <a:noFill/>
          <a:ln w="127000">
            <a:solidFill>
              <a:srgbClr val="FF0000"/>
            </a:solidFill>
            <a:round/>
            <a:headEnd/>
            <a:tailEnd type="triangle" w="med" len="med"/>
          </a:ln>
        </p:spPr>
        <p:txBody>
          <a:bodyPr>
            <a:prstTxWarp prst="textNoShape">
              <a:avLst/>
            </a:prstTxWarp>
          </a:bodyPr>
          <a:lstStyle/>
          <a:p>
            <a:endParaRPr lang="en-US"/>
          </a:p>
        </p:txBody>
      </p:sp>
      <p:sp>
        <p:nvSpPr>
          <p:cNvPr id="37892" name="Text Box 18"/>
          <p:cNvSpPr txBox="1">
            <a:spLocks noChangeArrowheads="1"/>
          </p:cNvSpPr>
          <p:nvPr/>
        </p:nvSpPr>
        <p:spPr bwMode="auto">
          <a:xfrm>
            <a:off x="1978025" y="5900738"/>
            <a:ext cx="1646238" cy="457200"/>
          </a:xfrm>
          <a:prstGeom prst="rect">
            <a:avLst/>
          </a:prstGeom>
          <a:noFill/>
          <a:ln w="12700">
            <a:noFill/>
            <a:miter lim="800000"/>
            <a:headEnd/>
            <a:tailEnd/>
          </a:ln>
        </p:spPr>
        <p:txBody>
          <a:bodyPr lIns="91401" tIns="45701" rIns="91401" bIns="45701">
            <a:prstTxWarp prst="textNoShape">
              <a:avLst/>
            </a:prstTxWarp>
            <a:spAutoFit/>
          </a:bodyPr>
          <a:lstStyle/>
          <a:p>
            <a:pPr>
              <a:spcBef>
                <a:spcPct val="50000"/>
              </a:spcBef>
            </a:pPr>
            <a:r>
              <a:rPr lang="en-GB" sz="2400"/>
              <a:t>Image</a:t>
            </a:r>
            <a:endParaRPr lang="en-US" sz="2400"/>
          </a:p>
        </p:txBody>
      </p:sp>
      <p:sp>
        <p:nvSpPr>
          <p:cNvPr id="37893" name="Text Box 19"/>
          <p:cNvSpPr txBox="1">
            <a:spLocks noChangeArrowheads="1"/>
          </p:cNvSpPr>
          <p:nvPr/>
        </p:nvSpPr>
        <p:spPr bwMode="auto">
          <a:xfrm>
            <a:off x="5389563" y="6278563"/>
            <a:ext cx="3754437" cy="457200"/>
          </a:xfrm>
          <a:prstGeom prst="rect">
            <a:avLst/>
          </a:prstGeom>
          <a:noFill/>
          <a:ln w="12700">
            <a:noFill/>
            <a:miter lim="800000"/>
            <a:headEnd/>
            <a:tailEnd/>
          </a:ln>
        </p:spPr>
        <p:txBody>
          <a:bodyPr lIns="91401" tIns="45701" rIns="91401" bIns="45701">
            <a:prstTxWarp prst="textNoShape">
              <a:avLst/>
            </a:prstTxWarp>
            <a:spAutoFit/>
          </a:bodyPr>
          <a:lstStyle/>
          <a:p>
            <a:pPr>
              <a:spcBef>
                <a:spcPct val="50000"/>
              </a:spcBef>
            </a:pPr>
            <a:r>
              <a:rPr lang="en-GB" sz="2400"/>
              <a:t>Collection of</a:t>
            </a:r>
            <a:r>
              <a:rPr lang="cs-CZ" sz="2400"/>
              <a:t> </a:t>
            </a:r>
            <a:r>
              <a:rPr lang="cs-CZ" sz="2400">
                <a:solidFill>
                  <a:schemeClr val="hlink"/>
                </a:solidFill>
              </a:rPr>
              <a:t>visual words</a:t>
            </a:r>
            <a:endParaRPr lang="en-US" sz="2400">
              <a:solidFill>
                <a:schemeClr val="hlink"/>
              </a:solidFill>
            </a:endParaRPr>
          </a:p>
        </p:txBody>
      </p:sp>
      <p:sp>
        <p:nvSpPr>
          <p:cNvPr id="37894" name="Text Box 20"/>
          <p:cNvSpPr txBox="1">
            <a:spLocks noChangeArrowheads="1"/>
          </p:cNvSpPr>
          <p:nvPr/>
        </p:nvSpPr>
        <p:spPr bwMode="auto">
          <a:xfrm>
            <a:off x="2387600" y="63500"/>
            <a:ext cx="3797300" cy="641350"/>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3600"/>
              <a:t>How it works</a:t>
            </a:r>
            <a:endParaRPr lang="en-US" sz="3600"/>
          </a:p>
        </p:txBody>
      </p:sp>
      <p:pic>
        <p:nvPicPr>
          <p:cNvPr id="37895" name="Picture 21" descr="smallchoice_y"/>
          <p:cNvPicPr>
            <a:picLocks noChangeAspect="1" noChangeArrowheads="1"/>
          </p:cNvPicPr>
          <p:nvPr/>
        </p:nvPicPr>
        <p:blipFill>
          <a:blip r:embed="rId2"/>
          <a:srcRect r="30258"/>
          <a:stretch>
            <a:fillRect/>
          </a:stretch>
        </p:blipFill>
        <p:spPr bwMode="auto">
          <a:xfrm>
            <a:off x="330200" y="2641600"/>
            <a:ext cx="4419600" cy="3068638"/>
          </a:xfrm>
          <a:prstGeom prst="rect">
            <a:avLst/>
          </a:prstGeom>
          <a:noFill/>
          <a:ln w="9525">
            <a:noFill/>
            <a:miter lim="800000"/>
            <a:headEnd/>
            <a:tailEnd/>
          </a:ln>
        </p:spPr>
      </p:pic>
      <p:pic>
        <p:nvPicPr>
          <p:cNvPr id="37896" name="Picture 22" descr="smallchoice_y"/>
          <p:cNvPicPr>
            <a:picLocks noChangeAspect="1" noChangeArrowheads="1"/>
          </p:cNvPicPr>
          <p:nvPr/>
        </p:nvPicPr>
        <p:blipFill>
          <a:blip r:embed="rId2"/>
          <a:srcRect l="2913" t="9357" r="87701" b="60818"/>
          <a:stretch>
            <a:fillRect/>
          </a:stretch>
        </p:blipFill>
        <p:spPr bwMode="auto">
          <a:xfrm>
            <a:off x="7988300" y="3421063"/>
            <a:ext cx="736600" cy="1133475"/>
          </a:xfrm>
          <a:prstGeom prst="rect">
            <a:avLst/>
          </a:prstGeom>
          <a:noFill/>
          <a:ln w="9525">
            <a:noFill/>
            <a:miter lim="800000"/>
            <a:headEnd/>
            <a:tailEnd/>
          </a:ln>
        </p:spPr>
      </p:pic>
      <p:pic>
        <p:nvPicPr>
          <p:cNvPr id="37897" name="Picture 23" descr="smallchoice_y"/>
          <p:cNvPicPr>
            <a:picLocks noChangeAspect="1" noChangeArrowheads="1"/>
          </p:cNvPicPr>
          <p:nvPr/>
        </p:nvPicPr>
        <p:blipFill>
          <a:blip r:embed="rId2"/>
          <a:srcRect l="3075" t="41437" r="78964" b="43776"/>
          <a:stretch>
            <a:fillRect/>
          </a:stretch>
        </p:blipFill>
        <p:spPr bwMode="auto">
          <a:xfrm>
            <a:off x="5816600" y="5440363"/>
            <a:ext cx="1409700" cy="561975"/>
          </a:xfrm>
          <a:prstGeom prst="rect">
            <a:avLst/>
          </a:prstGeom>
          <a:noFill/>
          <a:ln w="9525">
            <a:noFill/>
            <a:miter lim="800000"/>
            <a:headEnd/>
            <a:tailEnd/>
          </a:ln>
        </p:spPr>
      </p:pic>
      <p:pic>
        <p:nvPicPr>
          <p:cNvPr id="37898" name="Picture 24" descr="smallchoice_y"/>
          <p:cNvPicPr>
            <a:picLocks noChangeAspect="1" noChangeArrowheads="1"/>
          </p:cNvPicPr>
          <p:nvPr/>
        </p:nvPicPr>
        <p:blipFill>
          <a:blip r:embed="rId2"/>
          <a:srcRect l="27185" t="60818" r="62944" b="22723"/>
          <a:stretch>
            <a:fillRect/>
          </a:stretch>
        </p:blipFill>
        <p:spPr bwMode="auto">
          <a:xfrm>
            <a:off x="6781800" y="4551363"/>
            <a:ext cx="774700" cy="625475"/>
          </a:xfrm>
          <a:prstGeom prst="rect">
            <a:avLst/>
          </a:prstGeom>
          <a:noFill/>
          <a:ln w="9525">
            <a:noFill/>
            <a:miter lim="800000"/>
            <a:headEnd/>
            <a:tailEnd/>
          </a:ln>
        </p:spPr>
      </p:pic>
      <p:pic>
        <p:nvPicPr>
          <p:cNvPr id="37899" name="Picture 25" descr="smallchoice_y"/>
          <p:cNvPicPr>
            <a:picLocks noChangeAspect="1" noChangeArrowheads="1"/>
          </p:cNvPicPr>
          <p:nvPr/>
        </p:nvPicPr>
        <p:blipFill>
          <a:blip r:embed="rId2"/>
          <a:srcRect l="61490" t="38763" r="31714" b="44110"/>
          <a:stretch>
            <a:fillRect/>
          </a:stretch>
        </p:blipFill>
        <p:spPr bwMode="auto">
          <a:xfrm>
            <a:off x="8305800" y="4945063"/>
            <a:ext cx="533400" cy="650875"/>
          </a:xfrm>
          <a:prstGeom prst="rect">
            <a:avLst/>
          </a:prstGeom>
          <a:noFill/>
          <a:ln w="9525">
            <a:noFill/>
            <a:miter lim="800000"/>
            <a:headEnd/>
            <a:tailEnd/>
          </a:ln>
        </p:spPr>
      </p:pic>
      <p:pic>
        <p:nvPicPr>
          <p:cNvPr id="37900" name="Picture 26" descr="smallchoice_y"/>
          <p:cNvPicPr>
            <a:picLocks noChangeAspect="1" noChangeArrowheads="1"/>
          </p:cNvPicPr>
          <p:nvPr/>
        </p:nvPicPr>
        <p:blipFill>
          <a:blip r:embed="rId2"/>
          <a:srcRect l="60841" t="9023" r="32848" b="70844"/>
          <a:stretch>
            <a:fillRect/>
          </a:stretch>
        </p:blipFill>
        <p:spPr bwMode="auto">
          <a:xfrm>
            <a:off x="7670800" y="2430463"/>
            <a:ext cx="495300" cy="765175"/>
          </a:xfrm>
          <a:prstGeom prst="rect">
            <a:avLst/>
          </a:prstGeom>
          <a:noFill/>
          <a:ln w="9525">
            <a:noFill/>
            <a:miter lim="800000"/>
            <a:headEnd/>
            <a:tailEnd/>
          </a:ln>
        </p:spPr>
      </p:pic>
      <p:pic>
        <p:nvPicPr>
          <p:cNvPr id="37901" name="Picture 27" descr="smallchoice_y"/>
          <p:cNvPicPr>
            <a:picLocks noChangeAspect="1" noChangeArrowheads="1"/>
          </p:cNvPicPr>
          <p:nvPr/>
        </p:nvPicPr>
        <p:blipFill>
          <a:blip r:embed="rId2"/>
          <a:srcRect l="20712" t="13033" r="66180" b="44110"/>
          <a:stretch>
            <a:fillRect/>
          </a:stretch>
        </p:blipFill>
        <p:spPr bwMode="auto">
          <a:xfrm>
            <a:off x="6248400" y="2608263"/>
            <a:ext cx="1028700" cy="1628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8"/>
          <p:cNvSpPr>
            <a:spLocks noGrp="1" noChangeArrowheads="1"/>
          </p:cNvSpPr>
          <p:nvPr>
            <p:ph type="title"/>
          </p:nvPr>
        </p:nvSpPr>
        <p:spPr>
          <a:xfrm>
            <a:off x="263525" y="431800"/>
            <a:ext cx="8880475" cy="612775"/>
          </a:xfrm>
          <a:noFill/>
        </p:spPr>
        <p:txBody>
          <a:bodyPr/>
          <a:lstStyle/>
          <a:p>
            <a:pPr algn="ctr"/>
            <a:r>
              <a:rPr lang="en-GB" sz="2400">
                <a:solidFill>
                  <a:schemeClr val="hlink"/>
                </a:solidFill>
              </a:rPr>
              <a:t>Visual vocabulary unaffected by scale and viewpoint</a:t>
            </a:r>
            <a:endParaRPr lang="en-US" sz="2400">
              <a:solidFill>
                <a:schemeClr val="hlink"/>
              </a:solidFill>
            </a:endParaRPr>
          </a:p>
        </p:txBody>
      </p:sp>
      <p:sp>
        <p:nvSpPr>
          <p:cNvPr id="38915" name="Text Box 9"/>
          <p:cNvSpPr txBox="1">
            <a:spLocks noChangeArrowheads="1"/>
          </p:cNvSpPr>
          <p:nvPr/>
        </p:nvSpPr>
        <p:spPr bwMode="auto">
          <a:xfrm>
            <a:off x="6248400" y="5711825"/>
            <a:ext cx="28956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cs-CZ" sz="2000"/>
              <a:t>The same visual word</a:t>
            </a:r>
            <a:endParaRPr lang="en-US" sz="2000"/>
          </a:p>
        </p:txBody>
      </p:sp>
      <p:pic>
        <p:nvPicPr>
          <p:cNvPr id="38916" name="Picture 10" descr="1_y"/>
          <p:cNvPicPr>
            <a:picLocks noChangeAspect="1" noChangeArrowheads="1"/>
          </p:cNvPicPr>
          <p:nvPr/>
        </p:nvPicPr>
        <p:blipFill>
          <a:blip r:embed="rId3"/>
          <a:srcRect/>
          <a:stretch>
            <a:fillRect/>
          </a:stretch>
        </p:blipFill>
        <p:spPr bwMode="auto">
          <a:xfrm>
            <a:off x="520700" y="1133475"/>
            <a:ext cx="7823200" cy="3789363"/>
          </a:xfrm>
          <a:prstGeom prst="rect">
            <a:avLst/>
          </a:prstGeom>
          <a:noFill/>
          <a:ln w="9525">
            <a:noFill/>
            <a:miter lim="800000"/>
            <a:headEnd/>
            <a:tailEnd/>
          </a:ln>
        </p:spPr>
      </p:pic>
      <p:pic>
        <p:nvPicPr>
          <p:cNvPr id="38917" name="Picture 11" descr="1_y"/>
          <p:cNvPicPr>
            <a:picLocks noChangeAspect="1" noChangeArrowheads="1"/>
          </p:cNvPicPr>
          <p:nvPr/>
        </p:nvPicPr>
        <p:blipFill>
          <a:blip r:embed="rId3"/>
          <a:srcRect l="88449" t="40540" r="8426" b="49971"/>
          <a:stretch>
            <a:fillRect/>
          </a:stretch>
        </p:blipFill>
        <p:spPr bwMode="auto">
          <a:xfrm>
            <a:off x="5334000" y="5124450"/>
            <a:ext cx="869950" cy="1555750"/>
          </a:xfrm>
          <a:prstGeom prst="rect">
            <a:avLst/>
          </a:prstGeom>
          <a:noFill/>
          <a:ln w="9525">
            <a:noFill/>
            <a:miter lim="800000"/>
            <a:headEnd/>
            <a:tailEnd/>
          </a:ln>
        </p:spPr>
      </p:pic>
      <p:pic>
        <p:nvPicPr>
          <p:cNvPr id="38918" name="Picture 12" descr="1_y"/>
          <p:cNvPicPr>
            <a:picLocks noChangeAspect="1" noChangeArrowheads="1"/>
          </p:cNvPicPr>
          <p:nvPr/>
        </p:nvPicPr>
        <p:blipFill>
          <a:blip r:embed="rId3"/>
          <a:srcRect l="40395" t="11349" r="52448" b="64510"/>
          <a:stretch>
            <a:fillRect/>
          </a:stretch>
        </p:blipFill>
        <p:spPr bwMode="auto">
          <a:xfrm>
            <a:off x="4162425" y="5127625"/>
            <a:ext cx="942975" cy="1539875"/>
          </a:xfrm>
          <a:prstGeom prst="rect">
            <a:avLst/>
          </a:prstGeom>
          <a:noFill/>
          <a:ln w="9525">
            <a:noFill/>
            <a:miter lim="800000"/>
            <a:headEnd/>
            <a:tailEnd/>
          </a:ln>
        </p:spPr>
      </p:pic>
      <p:sp>
        <p:nvSpPr>
          <p:cNvPr id="38919" name="Line 6"/>
          <p:cNvSpPr>
            <a:spLocks noChangeShapeType="1"/>
          </p:cNvSpPr>
          <p:nvPr/>
        </p:nvSpPr>
        <p:spPr bwMode="auto">
          <a:xfrm>
            <a:off x="4165600" y="2471738"/>
            <a:ext cx="461963" cy="2582862"/>
          </a:xfrm>
          <a:prstGeom prst="line">
            <a:avLst/>
          </a:prstGeom>
          <a:noFill/>
          <a:ln w="25400">
            <a:solidFill>
              <a:schemeClr val="hlink"/>
            </a:solidFill>
            <a:round/>
            <a:headEnd/>
            <a:tailEnd type="triangle" w="lg" len="lg"/>
          </a:ln>
        </p:spPr>
        <p:txBody>
          <a:bodyPr>
            <a:prstTxWarp prst="textNoShape">
              <a:avLst/>
            </a:prstTxWarp>
          </a:bodyPr>
          <a:lstStyle/>
          <a:p>
            <a:endParaRPr lang="en-US"/>
          </a:p>
        </p:txBody>
      </p:sp>
      <p:sp>
        <p:nvSpPr>
          <p:cNvPr id="38920" name="Line 7"/>
          <p:cNvSpPr>
            <a:spLocks noChangeShapeType="1"/>
          </p:cNvSpPr>
          <p:nvPr/>
        </p:nvSpPr>
        <p:spPr bwMode="auto">
          <a:xfrm flipH="1">
            <a:off x="5789613" y="2976563"/>
            <a:ext cx="1714500" cy="2041525"/>
          </a:xfrm>
          <a:prstGeom prst="line">
            <a:avLst/>
          </a:prstGeom>
          <a:noFill/>
          <a:ln w="25400">
            <a:solidFill>
              <a:schemeClr val="hlink"/>
            </a:solidFill>
            <a:round/>
            <a:headEnd/>
            <a:tailEnd type="triangle" w="lg" len="lg"/>
          </a:ln>
        </p:spPr>
        <p:txBody>
          <a:bodyP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170" name="Picture 4" descr="archaeologywebsite.jpg"/>
          <p:cNvPicPr>
            <a:picLocks noChangeAspect="1"/>
          </p:cNvPicPr>
          <p:nvPr/>
        </p:nvPicPr>
        <p:blipFill>
          <a:blip r:embed="rId3"/>
          <a:srcRect/>
          <a:stretch>
            <a:fillRect/>
          </a:stretch>
        </p:blipFill>
        <p:spPr bwMode="auto">
          <a:xfrm>
            <a:off x="857250" y="1000125"/>
            <a:ext cx="7286625" cy="4481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363538" y="908050"/>
            <a:ext cx="8229600" cy="612775"/>
          </a:xfrm>
          <a:noFill/>
        </p:spPr>
        <p:txBody>
          <a:bodyPr/>
          <a:lstStyle/>
          <a:p>
            <a:pPr algn="ctr"/>
            <a:r>
              <a:rPr lang="en-GB" sz="3200">
                <a:solidFill>
                  <a:schemeClr val="hlink"/>
                </a:solidFill>
              </a:rPr>
              <a:t>Image representation using visual words</a:t>
            </a:r>
            <a:endParaRPr lang="en-US" sz="3200">
              <a:solidFill>
                <a:schemeClr val="hlink"/>
              </a:solidFill>
            </a:endParaRPr>
          </a:p>
        </p:txBody>
      </p:sp>
      <p:sp>
        <p:nvSpPr>
          <p:cNvPr id="40963" name="Text Box 5"/>
          <p:cNvSpPr txBox="1">
            <a:spLocks noChangeArrowheads="1"/>
          </p:cNvSpPr>
          <p:nvPr/>
        </p:nvSpPr>
        <p:spPr bwMode="auto">
          <a:xfrm>
            <a:off x="544513" y="5392738"/>
            <a:ext cx="7500937" cy="457200"/>
          </a:xfrm>
          <a:prstGeom prst="rect">
            <a:avLst/>
          </a:prstGeom>
          <a:noFill/>
          <a:ln w="12700">
            <a:noFill/>
            <a:miter lim="800000"/>
            <a:headEnd/>
            <a:tailEnd/>
          </a:ln>
        </p:spPr>
        <p:txBody>
          <a:bodyPr>
            <a:prstTxWarp prst="textNoShape">
              <a:avLst/>
            </a:prstTxWarp>
            <a:spAutoFit/>
          </a:bodyPr>
          <a:lstStyle/>
          <a:p>
            <a:pPr>
              <a:spcBef>
                <a:spcPct val="50000"/>
              </a:spcBef>
            </a:pPr>
            <a:r>
              <a:rPr lang="en-US" sz="2400"/>
              <a:t>Use efficient Google like search on visual words</a:t>
            </a:r>
          </a:p>
        </p:txBody>
      </p:sp>
      <p:pic>
        <p:nvPicPr>
          <p:cNvPr id="40964" name="Picture 6" descr="vase_horses_every5th_yellow"/>
          <p:cNvPicPr>
            <a:picLocks noChangeAspect="1" noChangeArrowheads="1"/>
          </p:cNvPicPr>
          <p:nvPr/>
        </p:nvPicPr>
        <p:blipFill>
          <a:blip r:embed="rId3"/>
          <a:srcRect r="31068"/>
          <a:stretch>
            <a:fillRect/>
          </a:stretch>
        </p:blipFill>
        <p:spPr bwMode="auto">
          <a:xfrm>
            <a:off x="571500" y="1843088"/>
            <a:ext cx="4546600" cy="3194050"/>
          </a:xfrm>
          <a:prstGeom prst="rect">
            <a:avLst/>
          </a:prstGeom>
          <a:noFill/>
          <a:ln w="9525">
            <a:noFill/>
            <a:miter lim="800000"/>
            <a:headEnd/>
            <a:tailEnd/>
          </a:ln>
        </p:spPr>
      </p:pic>
      <p:pic>
        <p:nvPicPr>
          <p:cNvPr id="40965" name="Picture 7" descr="vase_horses_every5th_yellow"/>
          <p:cNvPicPr>
            <a:picLocks noChangeAspect="1" noChangeArrowheads="1"/>
          </p:cNvPicPr>
          <p:nvPr/>
        </p:nvPicPr>
        <p:blipFill>
          <a:blip r:embed="rId3"/>
          <a:srcRect l="70874"/>
          <a:stretch>
            <a:fillRect/>
          </a:stretch>
        </p:blipFill>
        <p:spPr bwMode="auto">
          <a:xfrm>
            <a:off x="6134100" y="1866900"/>
            <a:ext cx="1892300" cy="3146425"/>
          </a:xfrm>
          <a:prstGeom prst="rect">
            <a:avLst/>
          </a:prstGeom>
          <a:noFill/>
          <a:ln w="9525">
            <a:noFill/>
            <a:miter lim="800000"/>
            <a:headEnd/>
            <a:tailEnd/>
          </a:ln>
        </p:spPr>
      </p:pic>
    </p:spTree>
  </p:cSld>
  <p:clrMapOvr>
    <a:masterClrMapping/>
  </p:clrMapOvr>
  <p:transition advTm="10816"/>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25400"/>
            <a:ext cx="9144000" cy="914400"/>
          </a:xfrm>
        </p:spPr>
        <p:txBody>
          <a:bodyPr/>
          <a:lstStyle/>
          <a:p>
            <a:pPr algn="ctr"/>
            <a:r>
              <a:rPr lang="en-US" sz="3600">
                <a:solidFill>
                  <a:srgbClr val="0000CC"/>
                </a:solidFill>
              </a:rPr>
              <a:t>The Arachne Classical Sculptures Archive</a:t>
            </a:r>
            <a:endParaRPr lang="en-GB" sz="3600">
              <a:solidFill>
                <a:srgbClr val="0000CC"/>
              </a:solidFill>
            </a:endParaRPr>
          </a:p>
        </p:txBody>
      </p:sp>
      <p:sp>
        <p:nvSpPr>
          <p:cNvPr id="43011" name="Text Box 3"/>
          <p:cNvSpPr txBox="1">
            <a:spLocks noChangeArrowheads="1"/>
          </p:cNvSpPr>
          <p:nvPr/>
        </p:nvSpPr>
        <p:spPr bwMode="auto">
          <a:xfrm>
            <a:off x="0" y="1103313"/>
            <a:ext cx="9144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solidFill>
                  <a:schemeClr val="tx1"/>
                </a:solidFill>
              </a:rPr>
              <a:t>Retrieve images from the collection using only </a:t>
            </a:r>
            <a:r>
              <a:rPr lang="en-US" sz="2400"/>
              <a:t>visual </a:t>
            </a:r>
            <a:r>
              <a:rPr lang="en-US" sz="2400">
                <a:solidFill>
                  <a:schemeClr val="tx1"/>
                </a:solidFill>
              </a:rPr>
              <a:t>information</a:t>
            </a:r>
            <a:endParaRPr lang="en-GB" sz="2000"/>
          </a:p>
        </p:txBody>
      </p:sp>
      <p:sp>
        <p:nvSpPr>
          <p:cNvPr id="43012" name="Text Box 13"/>
          <p:cNvSpPr txBox="1">
            <a:spLocks noChangeArrowheads="1"/>
          </p:cNvSpPr>
          <p:nvPr/>
        </p:nvSpPr>
        <p:spPr bwMode="auto">
          <a:xfrm>
            <a:off x="-50800" y="5405438"/>
            <a:ext cx="28194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t>Visually defined query</a:t>
            </a:r>
            <a:endParaRPr lang="en-US" sz="2000"/>
          </a:p>
        </p:txBody>
      </p:sp>
      <p:sp>
        <p:nvSpPr>
          <p:cNvPr id="43013" name="AutoShape 22"/>
          <p:cNvSpPr>
            <a:spLocks noChangeArrowheads="1"/>
          </p:cNvSpPr>
          <p:nvPr/>
        </p:nvSpPr>
        <p:spPr bwMode="auto">
          <a:xfrm>
            <a:off x="2413000" y="4048125"/>
            <a:ext cx="981075" cy="371475"/>
          </a:xfrm>
          <a:prstGeom prst="rightArrow">
            <a:avLst>
              <a:gd name="adj1" fmla="val 50000"/>
              <a:gd name="adj2" fmla="val 66026"/>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
        <p:nvSpPr>
          <p:cNvPr id="43014" name="Text Box 23"/>
          <p:cNvSpPr txBox="1">
            <a:spLocks noChangeArrowheads="1"/>
          </p:cNvSpPr>
          <p:nvPr/>
        </p:nvSpPr>
        <p:spPr bwMode="auto">
          <a:xfrm>
            <a:off x="2476500" y="3390900"/>
            <a:ext cx="695325" cy="579438"/>
          </a:xfrm>
          <a:prstGeom prst="rect">
            <a:avLst/>
          </a:prstGeom>
          <a:noFill/>
          <a:ln w="12700">
            <a:noFill/>
            <a:miter lim="800000"/>
            <a:headEnd/>
            <a:tailEnd/>
          </a:ln>
        </p:spPr>
        <p:txBody>
          <a:bodyPr lIns="91424" tIns="45713" rIns="91424" bIns="45713">
            <a:prstTxWarp prst="textNoShape">
              <a:avLst/>
            </a:prstTxWarp>
            <a:spAutoFit/>
          </a:bodyPr>
          <a:lstStyle/>
          <a:p>
            <a:pPr algn="ctr">
              <a:spcBef>
                <a:spcPct val="50000"/>
              </a:spcBef>
            </a:pPr>
            <a:r>
              <a:rPr lang="en-US" sz="3200"/>
              <a:t>?</a:t>
            </a:r>
          </a:p>
        </p:txBody>
      </p:sp>
      <p:sp>
        <p:nvSpPr>
          <p:cNvPr id="43015" name="Text Box 25"/>
          <p:cNvSpPr txBox="1">
            <a:spLocks noChangeArrowheads="1"/>
          </p:cNvSpPr>
          <p:nvPr/>
        </p:nvSpPr>
        <p:spPr bwMode="auto">
          <a:xfrm>
            <a:off x="4178300" y="5981700"/>
            <a:ext cx="4635500" cy="822325"/>
          </a:xfrm>
          <a:prstGeom prst="rect">
            <a:avLst/>
          </a:prstGeom>
          <a:noFill/>
          <a:ln w="12700">
            <a:noFill/>
            <a:miter lim="800000"/>
            <a:headEnd/>
            <a:tailEnd/>
          </a:ln>
        </p:spPr>
        <p:txBody>
          <a:bodyPr>
            <a:prstTxWarp prst="textNoShape">
              <a:avLst/>
            </a:prstTxWarp>
            <a:spAutoFit/>
          </a:bodyPr>
          <a:lstStyle/>
          <a:p>
            <a:pPr>
              <a:spcBef>
                <a:spcPct val="50000"/>
              </a:spcBef>
            </a:pPr>
            <a:r>
              <a:rPr lang="en-GB" sz="2400"/>
              <a:t>Currently: 89 thousand images   	      21 thousand objects</a:t>
            </a:r>
            <a:endParaRPr lang="en-US" sz="2400"/>
          </a:p>
        </p:txBody>
      </p:sp>
      <p:pic>
        <p:nvPicPr>
          <p:cNvPr id="43016" name="Picture 28"/>
          <p:cNvPicPr>
            <a:picLocks noChangeAspect="1" noChangeArrowheads="1"/>
          </p:cNvPicPr>
          <p:nvPr/>
        </p:nvPicPr>
        <p:blipFill>
          <a:blip r:embed="rId3"/>
          <a:srcRect l="30678" t="29451" r="38379" b="5890"/>
          <a:stretch>
            <a:fillRect/>
          </a:stretch>
        </p:blipFill>
        <p:spPr bwMode="auto">
          <a:xfrm>
            <a:off x="444500" y="2817813"/>
            <a:ext cx="1662113" cy="2584450"/>
          </a:xfrm>
          <a:prstGeom prst="rect">
            <a:avLst/>
          </a:prstGeom>
          <a:noFill/>
          <a:ln w="12700">
            <a:noFill/>
            <a:miter lim="800000"/>
            <a:headEnd/>
            <a:tailEnd/>
          </a:ln>
        </p:spPr>
      </p:pic>
      <p:sp>
        <p:nvSpPr>
          <p:cNvPr id="43017" name="Rectangle 27"/>
          <p:cNvSpPr>
            <a:spLocks noChangeArrowheads="1"/>
          </p:cNvSpPr>
          <p:nvPr/>
        </p:nvSpPr>
        <p:spPr bwMode="auto">
          <a:xfrm>
            <a:off x="723900" y="3416300"/>
            <a:ext cx="1079500" cy="7874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pic>
        <p:nvPicPr>
          <p:cNvPr id="43018" name="Picture 29"/>
          <p:cNvPicPr>
            <a:picLocks noChangeAspect="1" noChangeArrowheads="1"/>
          </p:cNvPicPr>
          <p:nvPr/>
        </p:nvPicPr>
        <p:blipFill>
          <a:blip r:embed="rId4"/>
          <a:srcRect l="16467" t="26595" r="24701" b="18207"/>
          <a:stretch>
            <a:fillRect/>
          </a:stretch>
        </p:blipFill>
        <p:spPr bwMode="auto">
          <a:xfrm>
            <a:off x="3517900" y="2028825"/>
            <a:ext cx="5626100" cy="392747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0" y="38100"/>
            <a:ext cx="9144000" cy="581025"/>
          </a:xfrm>
          <a:prstGeom prst="rect">
            <a:avLst/>
          </a:prstGeom>
          <a:noFill/>
          <a:ln w="9525">
            <a:noFill/>
            <a:round/>
            <a:headEnd/>
            <a:tailEnd/>
          </a:ln>
        </p:spPr>
        <p:txBody>
          <a:bodyPr lIns="89984" tIns="46792" rIns="89984" bIns="46792" anchor="ctr">
            <a:prstTxWarp prst="textNoShape">
              <a:avLst/>
            </a:prstTxWarp>
          </a:bodyPr>
          <a:lstStyle/>
          <a:p>
            <a:pPr defTabSz="457200" eaLnBrk="1">
              <a:lnSpc>
                <a:spcPct val="93000"/>
              </a:lnSpc>
              <a:buClr>
                <a:srgbClr val="000000"/>
              </a:buClr>
              <a:buSzPct val="45000"/>
              <a:buFont typeface="Wingdings" charset="2"/>
              <a:buNone/>
              <a:tabLst>
                <a:tab pos="0" algn="l"/>
                <a:tab pos="425450" algn="l"/>
                <a:tab pos="882650" algn="l"/>
                <a:tab pos="1339850" algn="l"/>
                <a:tab pos="1797050" algn="l"/>
                <a:tab pos="2254250" algn="l"/>
                <a:tab pos="2711450" algn="l"/>
                <a:tab pos="3168650" algn="l"/>
                <a:tab pos="3624263" algn="l"/>
                <a:tab pos="4083050" algn="l"/>
                <a:tab pos="4538663" algn="l"/>
                <a:tab pos="4997450" algn="l"/>
                <a:tab pos="5454650" algn="l"/>
                <a:tab pos="5911850" algn="l"/>
                <a:tab pos="6369050" algn="l"/>
                <a:tab pos="6823075" algn="l"/>
                <a:tab pos="7283450" algn="l"/>
                <a:tab pos="7737475" algn="l"/>
                <a:tab pos="8197850" algn="l"/>
                <a:tab pos="8651875" algn="l"/>
                <a:tab pos="9112250" algn="l"/>
              </a:tabLst>
            </a:pPr>
            <a:r>
              <a:rPr lang="en-GB" sz="3600" b="1">
                <a:solidFill>
                  <a:srgbClr val="280099"/>
                </a:solidFill>
              </a:rPr>
              <a:t>Example</a:t>
            </a:r>
          </a:p>
        </p:txBody>
      </p:sp>
      <p:sp>
        <p:nvSpPr>
          <p:cNvPr id="45059" name="Text Box 6"/>
          <p:cNvSpPr txBox="1">
            <a:spLocks noChangeArrowheads="1"/>
          </p:cNvSpPr>
          <p:nvPr/>
        </p:nvSpPr>
        <p:spPr bwMode="auto">
          <a:xfrm>
            <a:off x="139700" y="1874838"/>
            <a:ext cx="13843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t>query</a:t>
            </a:r>
            <a:endParaRPr lang="en-US" sz="2000"/>
          </a:p>
        </p:txBody>
      </p:sp>
      <p:sp>
        <p:nvSpPr>
          <p:cNvPr id="45060" name="AutoShape 7"/>
          <p:cNvSpPr>
            <a:spLocks noChangeArrowheads="1"/>
          </p:cNvSpPr>
          <p:nvPr/>
        </p:nvSpPr>
        <p:spPr bwMode="auto">
          <a:xfrm>
            <a:off x="1689100" y="3425825"/>
            <a:ext cx="981075" cy="371475"/>
          </a:xfrm>
          <a:prstGeom prst="rightArrow">
            <a:avLst>
              <a:gd name="adj1" fmla="val 50000"/>
              <a:gd name="adj2" fmla="val 66026"/>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
        <p:nvSpPr>
          <p:cNvPr id="45061" name="Text Box 8"/>
          <p:cNvSpPr txBox="1">
            <a:spLocks noChangeArrowheads="1"/>
          </p:cNvSpPr>
          <p:nvPr/>
        </p:nvSpPr>
        <p:spPr bwMode="auto">
          <a:xfrm>
            <a:off x="1765300" y="2794000"/>
            <a:ext cx="695325" cy="579438"/>
          </a:xfrm>
          <a:prstGeom prst="rect">
            <a:avLst/>
          </a:prstGeom>
          <a:noFill/>
          <a:ln w="12700">
            <a:noFill/>
            <a:miter lim="800000"/>
            <a:headEnd/>
            <a:tailEnd/>
          </a:ln>
        </p:spPr>
        <p:txBody>
          <a:bodyPr lIns="91424" tIns="45713" rIns="91424" bIns="45713">
            <a:prstTxWarp prst="textNoShape">
              <a:avLst/>
            </a:prstTxWarp>
            <a:spAutoFit/>
          </a:bodyPr>
          <a:lstStyle/>
          <a:p>
            <a:pPr algn="ctr">
              <a:spcBef>
                <a:spcPct val="50000"/>
              </a:spcBef>
            </a:pPr>
            <a:r>
              <a:rPr lang="en-US" sz="3200"/>
              <a:t>?</a:t>
            </a:r>
          </a:p>
        </p:txBody>
      </p:sp>
      <p:sp>
        <p:nvSpPr>
          <p:cNvPr id="45062" name="Text Box 11"/>
          <p:cNvSpPr txBox="1">
            <a:spLocks noChangeArrowheads="1"/>
          </p:cNvSpPr>
          <p:nvPr/>
        </p:nvSpPr>
        <p:spPr bwMode="auto">
          <a:xfrm>
            <a:off x="4597400" y="165100"/>
            <a:ext cx="2832100" cy="519113"/>
          </a:xfrm>
          <a:prstGeom prst="rect">
            <a:avLst/>
          </a:prstGeom>
          <a:noFill/>
          <a:ln w="12700">
            <a:noFill/>
            <a:miter lim="800000"/>
            <a:headEnd/>
            <a:tailEnd/>
          </a:ln>
        </p:spPr>
        <p:txBody>
          <a:bodyPr>
            <a:prstTxWarp prst="textNoShape">
              <a:avLst/>
            </a:prstTxWarp>
            <a:spAutoFit/>
          </a:bodyPr>
          <a:lstStyle/>
          <a:p>
            <a:pPr>
              <a:spcBef>
                <a:spcPct val="50000"/>
              </a:spcBef>
            </a:pPr>
            <a:r>
              <a:rPr lang="en-GB"/>
              <a:t>Search results</a:t>
            </a:r>
            <a:endParaRPr lang="en-US"/>
          </a:p>
        </p:txBody>
      </p:sp>
      <p:pic>
        <p:nvPicPr>
          <p:cNvPr id="45063" name="Picture 12"/>
          <p:cNvPicPr>
            <a:picLocks noChangeAspect="1" noChangeArrowheads="1"/>
          </p:cNvPicPr>
          <p:nvPr/>
        </p:nvPicPr>
        <p:blipFill>
          <a:blip r:embed="rId2"/>
          <a:srcRect l="30678" t="29451" r="38379" b="5890"/>
          <a:stretch>
            <a:fillRect/>
          </a:stretch>
        </p:blipFill>
        <p:spPr bwMode="auto">
          <a:xfrm>
            <a:off x="0" y="2335213"/>
            <a:ext cx="1662113" cy="2584450"/>
          </a:xfrm>
          <a:prstGeom prst="rect">
            <a:avLst/>
          </a:prstGeom>
          <a:noFill/>
          <a:ln w="12700">
            <a:noFill/>
            <a:miter lim="800000"/>
            <a:headEnd/>
            <a:tailEnd/>
          </a:ln>
        </p:spPr>
      </p:pic>
      <p:pic>
        <p:nvPicPr>
          <p:cNvPr id="45064" name="Picture 13"/>
          <p:cNvPicPr>
            <a:picLocks noChangeAspect="1" noChangeArrowheads="1"/>
          </p:cNvPicPr>
          <p:nvPr/>
        </p:nvPicPr>
        <p:blipFill>
          <a:blip r:embed="rId3"/>
          <a:srcRect l="19389" t="19455" r="18593" b="4283"/>
          <a:stretch>
            <a:fillRect/>
          </a:stretch>
        </p:blipFill>
        <p:spPr bwMode="auto">
          <a:xfrm>
            <a:off x="2908300" y="912813"/>
            <a:ext cx="5930900" cy="542607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0" y="2395538"/>
            <a:ext cx="20447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t>Query from URL</a:t>
            </a:r>
            <a:endParaRPr lang="en-US" sz="2000"/>
          </a:p>
        </p:txBody>
      </p:sp>
      <p:sp>
        <p:nvSpPr>
          <p:cNvPr id="46083" name="AutoShape 4"/>
          <p:cNvSpPr>
            <a:spLocks noChangeArrowheads="1"/>
          </p:cNvSpPr>
          <p:nvPr/>
        </p:nvSpPr>
        <p:spPr bwMode="auto">
          <a:xfrm>
            <a:off x="1816100" y="3921125"/>
            <a:ext cx="981075" cy="371475"/>
          </a:xfrm>
          <a:prstGeom prst="rightArrow">
            <a:avLst>
              <a:gd name="adj1" fmla="val 50000"/>
              <a:gd name="adj2" fmla="val 66026"/>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
        <p:nvSpPr>
          <p:cNvPr id="46084" name="Text Box 5"/>
          <p:cNvSpPr txBox="1">
            <a:spLocks noChangeArrowheads="1"/>
          </p:cNvSpPr>
          <p:nvPr/>
        </p:nvSpPr>
        <p:spPr bwMode="auto">
          <a:xfrm>
            <a:off x="1892300" y="3289300"/>
            <a:ext cx="695325" cy="579438"/>
          </a:xfrm>
          <a:prstGeom prst="rect">
            <a:avLst/>
          </a:prstGeom>
          <a:noFill/>
          <a:ln w="12700">
            <a:noFill/>
            <a:miter lim="800000"/>
            <a:headEnd/>
            <a:tailEnd/>
          </a:ln>
        </p:spPr>
        <p:txBody>
          <a:bodyPr lIns="91424" tIns="45713" rIns="91424" bIns="45713">
            <a:prstTxWarp prst="textNoShape">
              <a:avLst/>
            </a:prstTxWarp>
            <a:spAutoFit/>
          </a:bodyPr>
          <a:lstStyle/>
          <a:p>
            <a:pPr algn="ctr">
              <a:spcBef>
                <a:spcPct val="50000"/>
              </a:spcBef>
            </a:pPr>
            <a:r>
              <a:rPr lang="en-US" sz="3200"/>
              <a:t>?</a:t>
            </a:r>
          </a:p>
        </p:txBody>
      </p:sp>
      <p:sp>
        <p:nvSpPr>
          <p:cNvPr id="46085" name="Text Box 8"/>
          <p:cNvSpPr txBox="1">
            <a:spLocks noChangeArrowheads="1"/>
          </p:cNvSpPr>
          <p:nvPr/>
        </p:nvSpPr>
        <p:spPr bwMode="auto">
          <a:xfrm>
            <a:off x="4597400" y="1092200"/>
            <a:ext cx="2832100" cy="519113"/>
          </a:xfrm>
          <a:prstGeom prst="rect">
            <a:avLst/>
          </a:prstGeom>
          <a:noFill/>
          <a:ln w="12700">
            <a:noFill/>
            <a:miter lim="800000"/>
            <a:headEnd/>
            <a:tailEnd/>
          </a:ln>
        </p:spPr>
        <p:txBody>
          <a:bodyPr>
            <a:prstTxWarp prst="textNoShape">
              <a:avLst/>
            </a:prstTxWarp>
            <a:spAutoFit/>
          </a:bodyPr>
          <a:lstStyle/>
          <a:p>
            <a:pPr>
              <a:spcBef>
                <a:spcPct val="50000"/>
              </a:spcBef>
            </a:pPr>
            <a:r>
              <a:rPr lang="en-GB"/>
              <a:t>Search results</a:t>
            </a:r>
            <a:endParaRPr lang="en-US"/>
          </a:p>
        </p:txBody>
      </p:sp>
      <p:sp>
        <p:nvSpPr>
          <p:cNvPr id="46086" name="Rectangle 9"/>
          <p:cNvSpPr>
            <a:spLocks noChangeArrowheads="1"/>
          </p:cNvSpPr>
          <p:nvPr/>
        </p:nvSpPr>
        <p:spPr bwMode="auto">
          <a:xfrm>
            <a:off x="142875" y="76200"/>
            <a:ext cx="8229600" cy="914400"/>
          </a:xfrm>
          <a:prstGeom prst="rect">
            <a:avLst/>
          </a:prstGeom>
          <a:noFill/>
          <a:ln w="9525">
            <a:noFill/>
            <a:miter lim="800000"/>
            <a:headEnd/>
            <a:tailEnd/>
          </a:ln>
        </p:spPr>
        <p:txBody>
          <a:bodyPr lIns="91418" tIns="45709" rIns="91418" bIns="45709" anchor="ctr">
            <a:prstTxWarp prst="textNoShape">
              <a:avLst/>
            </a:prstTxWarp>
          </a:bodyPr>
          <a:lstStyle/>
          <a:p>
            <a:r>
              <a:rPr lang="en-US" sz="3600"/>
              <a:t>Upload query image from file or URL</a:t>
            </a:r>
            <a:endParaRPr lang="en-GB" sz="3600"/>
          </a:p>
        </p:txBody>
      </p:sp>
      <p:pic>
        <p:nvPicPr>
          <p:cNvPr id="46087" name="Picture 13"/>
          <p:cNvPicPr>
            <a:picLocks noChangeAspect="1" noChangeArrowheads="1"/>
          </p:cNvPicPr>
          <p:nvPr/>
        </p:nvPicPr>
        <p:blipFill>
          <a:blip r:embed="rId2"/>
          <a:srcRect/>
          <a:stretch>
            <a:fillRect/>
          </a:stretch>
        </p:blipFill>
        <p:spPr bwMode="auto">
          <a:xfrm>
            <a:off x="131763" y="2863850"/>
            <a:ext cx="1595437" cy="2393950"/>
          </a:xfrm>
          <a:prstGeom prst="rect">
            <a:avLst/>
          </a:prstGeom>
          <a:noFill/>
          <a:ln w="12700">
            <a:noFill/>
            <a:miter lim="800000"/>
            <a:headEnd/>
            <a:tailEnd/>
          </a:ln>
        </p:spPr>
      </p:pic>
      <p:pic>
        <p:nvPicPr>
          <p:cNvPr id="46088" name="Picture 14"/>
          <p:cNvPicPr>
            <a:picLocks noChangeAspect="1" noChangeArrowheads="1"/>
          </p:cNvPicPr>
          <p:nvPr/>
        </p:nvPicPr>
        <p:blipFill>
          <a:blip r:embed="rId3"/>
          <a:srcRect l="7172" t="19812" r="10226" b="5711"/>
          <a:stretch>
            <a:fillRect/>
          </a:stretch>
        </p:blipFill>
        <p:spPr bwMode="auto">
          <a:xfrm>
            <a:off x="2967038" y="1917700"/>
            <a:ext cx="6138862" cy="4117975"/>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152400" y="2933700"/>
            <a:ext cx="8915400" cy="3276600"/>
          </a:xfrm>
        </p:spPr>
        <p:txBody>
          <a:bodyPr/>
          <a:lstStyle/>
          <a:p>
            <a:pPr marL="0" indent="0"/>
            <a:r>
              <a:rPr lang="en-GB" sz="2800"/>
              <a:t>Method:</a:t>
            </a:r>
          </a:p>
          <a:p>
            <a:pPr lvl="1"/>
            <a:r>
              <a:rPr lang="en-GB" sz="2600"/>
              <a:t> use each image in turn as a query for retrieval</a:t>
            </a:r>
          </a:p>
          <a:p>
            <a:pPr lvl="1"/>
            <a:endParaRPr lang="en-GB" sz="2600"/>
          </a:p>
          <a:p>
            <a:pPr lvl="1"/>
            <a:r>
              <a:rPr lang="en-GB" sz="2600"/>
              <a:t> determine if all the matching vases have the same id</a:t>
            </a:r>
          </a:p>
          <a:p>
            <a:pPr marL="0" indent="0"/>
            <a:endParaRPr lang="en-GB" sz="2800"/>
          </a:p>
        </p:txBody>
      </p:sp>
      <p:sp>
        <p:nvSpPr>
          <p:cNvPr id="47107" name="Text Box 4"/>
          <p:cNvSpPr txBox="1">
            <a:spLocks noChangeArrowheads="1"/>
          </p:cNvSpPr>
          <p:nvPr/>
        </p:nvSpPr>
        <p:spPr bwMode="auto">
          <a:xfrm>
            <a:off x="381000" y="165100"/>
            <a:ext cx="8280400" cy="762000"/>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4400"/>
              <a:t>Visual search for the archivist</a:t>
            </a:r>
            <a:endParaRPr lang="en-US" sz="4400"/>
          </a:p>
        </p:txBody>
      </p:sp>
      <p:sp>
        <p:nvSpPr>
          <p:cNvPr id="47108" name="Text Box 5"/>
          <p:cNvSpPr txBox="1">
            <a:spLocks noChangeArrowheads="1"/>
          </p:cNvSpPr>
          <p:nvPr/>
        </p:nvSpPr>
        <p:spPr bwMode="auto">
          <a:xfrm>
            <a:off x="139700" y="1206500"/>
            <a:ext cx="8293100" cy="1431925"/>
          </a:xfrm>
          <a:prstGeom prst="rect">
            <a:avLst/>
          </a:prstGeom>
          <a:noFill/>
          <a:ln w="12700">
            <a:noFill/>
            <a:miter lim="800000"/>
            <a:headEnd/>
            <a:tailEnd/>
          </a:ln>
        </p:spPr>
        <p:txBody>
          <a:bodyPr>
            <a:prstTxWarp prst="textNoShape">
              <a:avLst/>
            </a:prstTxWarp>
            <a:spAutoFit/>
          </a:bodyPr>
          <a:lstStyle/>
          <a:p>
            <a:pPr>
              <a:spcBef>
                <a:spcPct val="50000"/>
              </a:spcBef>
              <a:buFontTx/>
              <a:buChar char="•"/>
            </a:pPr>
            <a:r>
              <a:rPr lang="en-GB">
                <a:solidFill>
                  <a:schemeClr val="tx1"/>
                </a:solidFill>
              </a:rPr>
              <a:t> </a:t>
            </a:r>
            <a:r>
              <a:rPr lang="en-GB" sz="2400">
                <a:solidFill>
                  <a:schemeClr val="tx1"/>
                </a:solidFill>
              </a:rPr>
              <a:t>Check visually if an item is already in the archive, or check for duplicate entries</a:t>
            </a:r>
          </a:p>
          <a:p>
            <a:pPr>
              <a:spcBef>
                <a:spcPct val="50000"/>
              </a:spcBef>
              <a:buFontTx/>
              <a:buChar char="•"/>
            </a:pPr>
            <a:r>
              <a:rPr lang="en-GB" sz="2400">
                <a:solidFill>
                  <a:schemeClr val="tx1"/>
                </a:solidFill>
              </a:rPr>
              <a:t> For example, in the Beazley vase archive …</a:t>
            </a:r>
            <a:endParaRPr lang="en-US" sz="2400">
              <a:solidFill>
                <a:schemeClr val="tx1"/>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0500" y="114300"/>
            <a:ext cx="8229600" cy="533400"/>
          </a:xfrm>
        </p:spPr>
        <p:txBody>
          <a:bodyPr/>
          <a:lstStyle/>
          <a:p>
            <a:r>
              <a:rPr lang="en-GB"/>
              <a:t>Example:</a:t>
            </a:r>
            <a:endParaRPr lang="en-US"/>
          </a:p>
        </p:txBody>
      </p:sp>
      <p:pic>
        <p:nvPicPr>
          <p:cNvPr id="49155" name="Picture 3"/>
          <p:cNvPicPr>
            <a:picLocks noChangeAspect="1" noChangeArrowheads="1"/>
          </p:cNvPicPr>
          <p:nvPr/>
        </p:nvPicPr>
        <p:blipFill>
          <a:blip r:embed="rId2"/>
          <a:srcRect/>
          <a:stretch>
            <a:fillRect/>
          </a:stretch>
        </p:blipFill>
        <p:spPr bwMode="auto">
          <a:xfrm>
            <a:off x="736600" y="622300"/>
            <a:ext cx="7874000" cy="5905500"/>
          </a:xfrm>
          <a:prstGeom prst="rect">
            <a:avLst/>
          </a:prstGeom>
          <a:noFill/>
          <a:ln w="12700">
            <a:noFill/>
            <a:miter lim="800000"/>
            <a:headEnd/>
            <a:tailEnd/>
          </a:ln>
        </p:spPr>
      </p:pic>
      <p:sp>
        <p:nvSpPr>
          <p:cNvPr id="49156" name="Text Box 4"/>
          <p:cNvSpPr txBox="1">
            <a:spLocks noChangeArrowheads="1"/>
          </p:cNvSpPr>
          <p:nvPr/>
        </p:nvSpPr>
        <p:spPr bwMode="auto">
          <a:xfrm>
            <a:off x="177800" y="6489700"/>
            <a:ext cx="6261100" cy="396875"/>
          </a:xfrm>
          <a:prstGeom prst="rect">
            <a:avLst/>
          </a:prstGeom>
          <a:noFill/>
          <a:ln w="12700">
            <a:noFill/>
            <a:miter lim="800000"/>
            <a:headEnd/>
            <a:tailEnd/>
          </a:ln>
        </p:spPr>
        <p:txBody>
          <a:bodyPr>
            <a:prstTxWarp prst="textNoShape">
              <a:avLst/>
            </a:prstTxWarp>
            <a:spAutoFit/>
          </a:bodyPr>
          <a:lstStyle/>
          <a:p>
            <a:pPr>
              <a:spcBef>
                <a:spcPct val="50000"/>
              </a:spcBef>
            </a:pPr>
            <a:r>
              <a:rPr lang="en-GB" sz="2000"/>
              <a:t>2 copies with different IDs, and different fabric</a:t>
            </a:r>
            <a:endParaRPr lang="en-US" sz="200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6"/>
          <p:cNvGrpSpPr>
            <a:grpSpLocks noChangeAspect="1"/>
          </p:cNvGrpSpPr>
          <p:nvPr/>
        </p:nvGrpSpPr>
        <p:grpSpPr bwMode="auto">
          <a:xfrm>
            <a:off x="192088" y="2652713"/>
            <a:ext cx="2298700" cy="2378075"/>
            <a:chOff x="567" y="890"/>
            <a:chExt cx="2192" cy="2268"/>
          </a:xfrm>
        </p:grpSpPr>
        <p:pic>
          <p:nvPicPr>
            <p:cNvPr id="50190" name="Picture 4" descr="apple_iphone_01"/>
            <p:cNvPicPr>
              <a:picLocks noChangeAspect="1" noChangeArrowheads="1"/>
            </p:cNvPicPr>
            <p:nvPr/>
          </p:nvPicPr>
          <p:blipFill>
            <a:blip r:embed="rId3"/>
            <a:srcRect/>
            <a:stretch>
              <a:fillRect/>
            </a:stretch>
          </p:blipFill>
          <p:spPr bwMode="auto">
            <a:xfrm>
              <a:off x="567" y="890"/>
              <a:ext cx="2192" cy="2268"/>
            </a:xfrm>
            <a:prstGeom prst="rect">
              <a:avLst/>
            </a:prstGeom>
            <a:noFill/>
            <a:ln w="9525">
              <a:noFill/>
              <a:miter lim="800000"/>
              <a:headEnd/>
              <a:tailEnd/>
            </a:ln>
          </p:spPr>
        </p:pic>
        <p:pic>
          <p:nvPicPr>
            <p:cNvPr id="50191" name="Picture 5"/>
            <p:cNvPicPr>
              <a:picLocks noChangeAspect="1" noChangeArrowheads="1"/>
            </p:cNvPicPr>
            <p:nvPr/>
          </p:nvPicPr>
          <p:blipFill>
            <a:blip r:embed="rId4"/>
            <a:srcRect/>
            <a:stretch>
              <a:fillRect/>
            </a:stretch>
          </p:blipFill>
          <p:spPr bwMode="auto">
            <a:xfrm>
              <a:off x="1316" y="1389"/>
              <a:ext cx="974" cy="1354"/>
            </a:xfrm>
            <a:prstGeom prst="rect">
              <a:avLst/>
            </a:prstGeom>
            <a:noFill/>
            <a:ln w="12700">
              <a:noFill/>
              <a:miter lim="800000"/>
              <a:headEnd/>
              <a:tailEnd/>
            </a:ln>
          </p:spPr>
        </p:pic>
      </p:grpSp>
      <p:sp>
        <p:nvSpPr>
          <p:cNvPr id="50179" name="Text Box 7"/>
          <p:cNvSpPr txBox="1">
            <a:spLocks noChangeArrowheads="1"/>
          </p:cNvSpPr>
          <p:nvPr/>
        </p:nvSpPr>
        <p:spPr bwMode="auto">
          <a:xfrm>
            <a:off x="0" y="2201863"/>
            <a:ext cx="28194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ea typeface="ＭＳ Ｐゴシック" charset="-128"/>
                <a:cs typeface="ＭＳ Ｐゴシック" charset="-128"/>
              </a:rPr>
              <a:t>Visually defined query</a:t>
            </a:r>
            <a:endParaRPr lang="en-US" sz="2000">
              <a:ea typeface="ＭＳ Ｐゴシック" charset="-128"/>
              <a:cs typeface="ＭＳ Ｐゴシック" charset="-128"/>
            </a:endParaRPr>
          </a:p>
        </p:txBody>
      </p:sp>
      <p:sp>
        <p:nvSpPr>
          <p:cNvPr id="50180" name="Text Box 11"/>
          <p:cNvSpPr txBox="1">
            <a:spLocks noChangeArrowheads="1"/>
          </p:cNvSpPr>
          <p:nvPr/>
        </p:nvSpPr>
        <p:spPr bwMode="auto">
          <a:xfrm>
            <a:off x="222250" y="5105400"/>
            <a:ext cx="2438400" cy="519113"/>
          </a:xfrm>
          <a:prstGeom prst="rect">
            <a:avLst/>
          </a:prstGeom>
          <a:noFill/>
          <a:ln w="12700">
            <a:noFill/>
            <a:miter lim="800000"/>
            <a:headEnd/>
            <a:tailEnd/>
          </a:ln>
        </p:spPr>
        <p:txBody>
          <a:bodyPr>
            <a:prstTxWarp prst="textNoShape">
              <a:avLst/>
            </a:prstTxWarp>
            <a:spAutoFit/>
          </a:bodyPr>
          <a:lstStyle/>
          <a:p>
            <a:pPr algn="ctr">
              <a:spcBef>
                <a:spcPct val="50000"/>
              </a:spcBef>
            </a:pPr>
            <a:r>
              <a:rPr lang="en-GB">
                <a:ea typeface="ＭＳ Ｐゴシック" charset="-128"/>
                <a:cs typeface="ＭＳ Ｐゴシック" charset="-128"/>
              </a:rPr>
              <a:t>What is this?</a:t>
            </a:r>
            <a:endParaRPr lang="en-US">
              <a:ea typeface="ＭＳ Ｐゴシック" charset="-128"/>
              <a:cs typeface="ＭＳ Ｐゴシック" charset="-128"/>
            </a:endParaRPr>
          </a:p>
        </p:txBody>
      </p:sp>
      <p:grpSp>
        <p:nvGrpSpPr>
          <p:cNvPr id="3" name="Group 16"/>
          <p:cNvGrpSpPr>
            <a:grpSpLocks/>
          </p:cNvGrpSpPr>
          <p:nvPr/>
        </p:nvGrpSpPr>
        <p:grpSpPr bwMode="auto">
          <a:xfrm>
            <a:off x="2790825" y="2743200"/>
            <a:ext cx="6048375" cy="1547813"/>
            <a:chOff x="1758" y="1056"/>
            <a:chExt cx="3810" cy="975"/>
          </a:xfrm>
        </p:grpSpPr>
        <p:sp>
          <p:nvSpPr>
            <p:cNvPr id="11" name="Can 10"/>
            <p:cNvSpPr/>
            <p:nvPr/>
          </p:nvSpPr>
          <p:spPr>
            <a:xfrm>
              <a:off x="2300" y="1215"/>
              <a:ext cx="705" cy="8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defRPr/>
              </a:pPr>
              <a:r>
                <a:rPr lang="en-GB" sz="1800">
                  <a:solidFill>
                    <a:srgbClr val="FFFFFF"/>
                  </a:solidFill>
                  <a:ea typeface="ＭＳ Ｐゴシック" charset="-128"/>
                  <a:cs typeface="ＭＳ Ｐゴシック" charset="-128"/>
                </a:rPr>
                <a:t>Data</a:t>
              </a:r>
            </a:p>
          </p:txBody>
        </p:sp>
        <p:sp>
          <p:nvSpPr>
            <p:cNvPr id="50187" name="AutoShape 9"/>
            <p:cNvSpPr>
              <a:spLocks noChangeArrowheads="1"/>
            </p:cNvSpPr>
            <p:nvPr/>
          </p:nvSpPr>
          <p:spPr bwMode="auto">
            <a:xfrm>
              <a:off x="1758" y="1475"/>
              <a:ext cx="318" cy="227"/>
            </a:xfrm>
            <a:prstGeom prst="rightArrow">
              <a:avLst>
                <a:gd name="adj1" fmla="val 50000"/>
                <a:gd name="adj2" fmla="val 3502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0188" name="Text Box 10"/>
            <p:cNvSpPr txBox="1">
              <a:spLocks noChangeArrowheads="1"/>
            </p:cNvSpPr>
            <p:nvPr/>
          </p:nvSpPr>
          <p:spPr bwMode="auto">
            <a:xfrm>
              <a:off x="3456" y="1056"/>
              <a:ext cx="2112" cy="327"/>
            </a:xfrm>
            <a:prstGeom prst="rect">
              <a:avLst/>
            </a:prstGeom>
            <a:noFill/>
            <a:ln w="12700">
              <a:noFill/>
              <a:miter lim="800000"/>
              <a:headEnd/>
              <a:tailEnd/>
            </a:ln>
          </p:spPr>
          <p:txBody>
            <a:bodyPr>
              <a:prstTxWarp prst="textNoShape">
                <a:avLst/>
              </a:prstTxWarp>
              <a:spAutoFit/>
            </a:bodyPr>
            <a:lstStyle/>
            <a:p>
              <a:pPr algn="ctr">
                <a:spcBef>
                  <a:spcPct val="50000"/>
                </a:spcBef>
              </a:pPr>
              <a:r>
                <a:rPr lang="en-GB">
                  <a:ea typeface="ＭＳ Ｐゴシック" charset="-128"/>
                  <a:cs typeface="ＭＳ Ｐゴシック" charset="-128"/>
                </a:rPr>
                <a:t>“It is an amphora</a:t>
              </a:r>
              <a:endParaRPr lang="en-US">
                <a:ea typeface="ＭＳ Ｐゴシック" charset="-128"/>
                <a:cs typeface="ＭＳ Ｐゴシック" charset="-128"/>
              </a:endParaRPr>
            </a:p>
          </p:txBody>
        </p:sp>
        <p:sp>
          <p:nvSpPr>
            <p:cNvPr id="50189" name="AutoShape 12"/>
            <p:cNvSpPr>
              <a:spLocks noChangeArrowheads="1"/>
            </p:cNvSpPr>
            <p:nvPr/>
          </p:nvSpPr>
          <p:spPr bwMode="auto">
            <a:xfrm>
              <a:off x="3113" y="1484"/>
              <a:ext cx="318" cy="227"/>
            </a:xfrm>
            <a:prstGeom prst="rightArrow">
              <a:avLst>
                <a:gd name="adj1" fmla="val 50000"/>
                <a:gd name="adj2" fmla="val 3502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grpSp>
      <p:sp>
        <p:nvSpPr>
          <p:cNvPr id="89101" name="Text Box 13"/>
          <p:cNvSpPr txBox="1">
            <a:spLocks noChangeArrowheads="1"/>
          </p:cNvSpPr>
          <p:nvPr/>
        </p:nvSpPr>
        <p:spPr bwMode="auto">
          <a:xfrm>
            <a:off x="5695950" y="3429000"/>
            <a:ext cx="3448050" cy="822325"/>
          </a:xfrm>
          <a:prstGeom prst="rect">
            <a:avLst/>
          </a:prstGeom>
          <a:noFill/>
          <a:ln w="12700">
            <a:noFill/>
            <a:miter lim="800000"/>
            <a:headEnd/>
            <a:tailEnd/>
          </a:ln>
        </p:spPr>
        <p:txBody>
          <a:bodyPr>
            <a:prstTxWarp prst="textNoShape">
              <a:avLst/>
            </a:prstTxWarp>
            <a:spAutoFit/>
          </a:bodyPr>
          <a:lstStyle/>
          <a:p>
            <a:pPr>
              <a:spcBef>
                <a:spcPct val="50000"/>
              </a:spcBef>
            </a:pPr>
            <a:r>
              <a:rPr lang="en-GB" sz="2400">
                <a:ea typeface="ＭＳ Ｐゴシック" charset="-128"/>
                <a:cs typeface="ＭＳ Ｐゴシック" charset="-128"/>
              </a:rPr>
              <a:t>… and here are similar objects in the archive”</a:t>
            </a:r>
            <a:endParaRPr lang="en-US" sz="2400">
              <a:ea typeface="ＭＳ Ｐゴシック" charset="-128"/>
              <a:cs typeface="ＭＳ Ｐゴシック" charset="-128"/>
            </a:endParaRPr>
          </a:p>
        </p:txBody>
      </p:sp>
      <p:pic>
        <p:nvPicPr>
          <p:cNvPr id="89103" name="Picture 15"/>
          <p:cNvPicPr>
            <a:picLocks noChangeAspect="1" noChangeArrowheads="1"/>
          </p:cNvPicPr>
          <p:nvPr/>
        </p:nvPicPr>
        <p:blipFill>
          <a:blip r:embed="rId5"/>
          <a:srcRect l="11491" t="29184" r="13924" b="4893"/>
          <a:stretch>
            <a:fillRect/>
          </a:stretch>
        </p:blipFill>
        <p:spPr bwMode="auto">
          <a:xfrm>
            <a:off x="5240338" y="4375150"/>
            <a:ext cx="3903662" cy="2497138"/>
          </a:xfrm>
          <a:prstGeom prst="rect">
            <a:avLst/>
          </a:prstGeom>
          <a:noFill/>
          <a:ln w="9525">
            <a:noFill/>
            <a:miter lim="800000"/>
            <a:headEnd/>
            <a:tailEnd/>
          </a:ln>
        </p:spPr>
      </p:pic>
      <p:sp>
        <p:nvSpPr>
          <p:cNvPr id="50184" name="Rectangle 15"/>
          <p:cNvSpPr>
            <a:spLocks noChangeArrowheads="1"/>
          </p:cNvSpPr>
          <p:nvPr/>
        </p:nvSpPr>
        <p:spPr bwMode="auto">
          <a:xfrm>
            <a:off x="0" y="25400"/>
            <a:ext cx="9144000" cy="914400"/>
          </a:xfrm>
          <a:prstGeom prst="rect">
            <a:avLst/>
          </a:prstGeom>
          <a:noFill/>
          <a:ln w="9525">
            <a:noFill/>
            <a:miter lim="800000"/>
            <a:headEnd/>
            <a:tailEnd/>
          </a:ln>
        </p:spPr>
        <p:txBody>
          <a:bodyPr lIns="91418" tIns="45709" rIns="91418" bIns="45709" anchor="ctr">
            <a:prstTxWarp prst="textNoShape">
              <a:avLst/>
            </a:prstTxWarp>
          </a:bodyPr>
          <a:lstStyle/>
          <a:p>
            <a:pPr algn="ctr"/>
            <a:r>
              <a:rPr lang="en-US" sz="3600"/>
              <a:t>Image Classification</a:t>
            </a:r>
            <a:endParaRPr lang="en-GB" sz="3600"/>
          </a:p>
        </p:txBody>
      </p:sp>
      <p:sp>
        <p:nvSpPr>
          <p:cNvPr id="50185" name="Text Box 16"/>
          <p:cNvSpPr txBox="1">
            <a:spLocks noChangeArrowheads="1"/>
          </p:cNvSpPr>
          <p:nvPr/>
        </p:nvSpPr>
        <p:spPr bwMode="auto">
          <a:xfrm>
            <a:off x="0" y="977900"/>
            <a:ext cx="8636000" cy="1004888"/>
          </a:xfrm>
          <a:prstGeom prst="rect">
            <a:avLst/>
          </a:prstGeom>
          <a:noFill/>
          <a:ln w="12700">
            <a:noFill/>
            <a:miter lim="800000"/>
            <a:headEnd/>
            <a:tailEnd/>
          </a:ln>
        </p:spPr>
        <p:txBody>
          <a:bodyPr>
            <a:prstTxWarp prst="textNoShape">
              <a:avLst/>
            </a:prstTxWarp>
            <a:spAutoFit/>
          </a:bodyPr>
          <a:lstStyle/>
          <a:p>
            <a:pPr>
              <a:spcBef>
                <a:spcPct val="50000"/>
              </a:spcBef>
              <a:buFontTx/>
              <a:buChar char="•"/>
            </a:pPr>
            <a:r>
              <a:rPr lang="en-GB" sz="2400">
                <a:solidFill>
                  <a:schemeClr val="tx1"/>
                </a:solidFill>
              </a:rPr>
              <a:t> previously: search for exact matching vase</a:t>
            </a:r>
          </a:p>
          <a:p>
            <a:pPr>
              <a:spcBef>
                <a:spcPct val="50000"/>
              </a:spcBef>
              <a:buFontTx/>
              <a:buChar char="•"/>
            </a:pPr>
            <a:r>
              <a:rPr lang="en-GB" sz="2400">
                <a:solidFill>
                  <a:schemeClr val="tx1"/>
                </a:solidFill>
              </a:rPr>
              <a:t> now: </a:t>
            </a:r>
            <a:r>
              <a:rPr lang="en-GB" sz="2400"/>
              <a:t>classify</a:t>
            </a:r>
            <a:r>
              <a:rPr lang="en-GB" sz="2400">
                <a:solidFill>
                  <a:schemeClr val="tx1"/>
                </a:solidFill>
              </a:rPr>
              <a:t> vase by its shape</a:t>
            </a:r>
            <a:endParaRPr lang="en-US" sz="24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1" grpId="0"/>
    </p:bld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1"/>
          <p:cNvPicPr>
            <a:picLocks noChangeAspect="1" noChangeArrowheads="1"/>
          </p:cNvPicPr>
          <p:nvPr/>
        </p:nvPicPr>
        <p:blipFill>
          <a:blip r:embed="rId3"/>
          <a:srcRect/>
          <a:stretch>
            <a:fillRect/>
          </a:stretch>
        </p:blipFill>
        <p:spPr bwMode="auto">
          <a:xfrm>
            <a:off x="257175" y="1500188"/>
            <a:ext cx="2008188" cy="3300412"/>
          </a:xfrm>
          <a:prstGeom prst="rect">
            <a:avLst/>
          </a:prstGeom>
          <a:noFill/>
          <a:ln w="9525">
            <a:noFill/>
            <a:round/>
            <a:headEnd/>
            <a:tailEnd/>
          </a:ln>
        </p:spPr>
      </p:pic>
      <p:pic>
        <p:nvPicPr>
          <p:cNvPr id="52227" name="Picture 2"/>
          <p:cNvPicPr>
            <a:picLocks noChangeAspect="1" noChangeArrowheads="1"/>
          </p:cNvPicPr>
          <p:nvPr/>
        </p:nvPicPr>
        <p:blipFill>
          <a:blip r:embed="rId4"/>
          <a:srcRect/>
          <a:stretch>
            <a:fillRect/>
          </a:stretch>
        </p:blipFill>
        <p:spPr bwMode="auto">
          <a:xfrm>
            <a:off x="2778125" y="1500188"/>
            <a:ext cx="2008188" cy="3300412"/>
          </a:xfrm>
          <a:prstGeom prst="rect">
            <a:avLst/>
          </a:prstGeom>
          <a:noFill/>
          <a:ln w="9525">
            <a:noFill/>
            <a:round/>
            <a:headEnd/>
            <a:tailEnd/>
          </a:ln>
        </p:spPr>
      </p:pic>
      <p:sp>
        <p:nvSpPr>
          <p:cNvPr id="52228" name="Text Box 3"/>
          <p:cNvSpPr txBox="1">
            <a:spLocks noChangeArrowheads="1"/>
          </p:cNvSpPr>
          <p:nvPr/>
        </p:nvSpPr>
        <p:spPr bwMode="auto">
          <a:xfrm>
            <a:off x="0" y="5186363"/>
            <a:ext cx="7327900" cy="922337"/>
          </a:xfrm>
          <a:prstGeom prst="rect">
            <a:avLst/>
          </a:prstGeom>
          <a:noFill/>
          <a:ln w="9525">
            <a:noFill/>
            <a:round/>
            <a:headEnd/>
            <a:tailEnd/>
          </a:ln>
        </p:spPr>
        <p:txBody>
          <a:bodyPr lIns="90000" tIns="46800" rIns="90000" bIns="46800">
            <a:prstTxWarp prst="textNoShape">
              <a:avLst/>
            </a:prstTxWarp>
            <a:spAutoFit/>
          </a:bodyPr>
          <a:lstStyle/>
          <a:p>
            <a:pPr>
              <a:spcBef>
                <a:spcPts val="1250"/>
              </a:spcBef>
              <a:buClr>
                <a:srgbClr val="0000CC"/>
              </a:buCl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ea typeface="ＭＳ Ｐゴシック" charset="-128"/>
                <a:cs typeface="ＭＳ Ｐゴシック" charset="-128"/>
              </a:rPr>
              <a:t> </a:t>
            </a:r>
            <a:r>
              <a:rPr lang="en-GB" sz="2000">
                <a:ea typeface="ＭＳ Ｐゴシック" charset="-128"/>
                <a:cs typeface="ＭＳ Ｐゴシック" charset="-128"/>
              </a:rPr>
              <a:t>No representation of patterns or surface markings</a:t>
            </a:r>
          </a:p>
          <a:p>
            <a:pPr>
              <a:spcBef>
                <a:spcPts val="1250"/>
              </a:spcBef>
              <a:buClr>
                <a:srgbClr val="0000CC"/>
              </a:buCl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ea typeface="ＭＳ Ｐゴシック" charset="-128"/>
                <a:cs typeface="ＭＳ Ｐゴシック" charset="-128"/>
              </a:rPr>
              <a:t> 100-dimensional “vase shape space”</a:t>
            </a:r>
          </a:p>
        </p:txBody>
      </p:sp>
      <p:pic>
        <p:nvPicPr>
          <p:cNvPr id="52229" name="Picture 4"/>
          <p:cNvPicPr>
            <a:picLocks noChangeAspect="1" noChangeArrowheads="1"/>
          </p:cNvPicPr>
          <p:nvPr/>
        </p:nvPicPr>
        <p:blipFill>
          <a:blip r:embed="rId4"/>
          <a:srcRect/>
          <a:stretch>
            <a:fillRect/>
          </a:stretch>
        </p:blipFill>
        <p:spPr bwMode="auto">
          <a:xfrm>
            <a:off x="5299075" y="1500188"/>
            <a:ext cx="2008188" cy="3300412"/>
          </a:xfrm>
          <a:prstGeom prst="rect">
            <a:avLst/>
          </a:prstGeom>
          <a:noFill/>
          <a:ln w="9525">
            <a:noFill/>
            <a:round/>
            <a:headEnd/>
            <a:tailEnd/>
          </a:ln>
        </p:spPr>
      </p:pic>
      <p:sp>
        <p:nvSpPr>
          <p:cNvPr id="52230" name="Line 5"/>
          <p:cNvSpPr>
            <a:spLocks noChangeShapeType="1"/>
          </p:cNvSpPr>
          <p:nvPr/>
        </p:nvSpPr>
        <p:spPr bwMode="auto">
          <a:xfrm>
            <a:off x="23447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52231" name="Line 6"/>
          <p:cNvSpPr>
            <a:spLocks noChangeShapeType="1"/>
          </p:cNvSpPr>
          <p:nvPr/>
        </p:nvSpPr>
        <p:spPr bwMode="auto">
          <a:xfrm>
            <a:off x="48466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52232" name="Line 7"/>
          <p:cNvSpPr>
            <a:spLocks noChangeShapeType="1"/>
          </p:cNvSpPr>
          <p:nvPr/>
        </p:nvSpPr>
        <p:spPr bwMode="auto">
          <a:xfrm>
            <a:off x="6205538" y="1446213"/>
            <a:ext cx="12700" cy="3521075"/>
          </a:xfrm>
          <a:prstGeom prst="line">
            <a:avLst/>
          </a:prstGeom>
          <a:noFill/>
          <a:ln w="25560">
            <a:solidFill>
              <a:srgbClr val="FF0000"/>
            </a:solidFill>
            <a:miter lim="800000"/>
            <a:headEnd/>
            <a:tailEnd/>
          </a:ln>
        </p:spPr>
        <p:txBody>
          <a:bodyPr>
            <a:prstTxWarp prst="textNoShape">
              <a:avLst/>
            </a:prstTxWarp>
          </a:bodyPr>
          <a:lstStyle/>
          <a:p>
            <a:endParaRPr lang="en-US"/>
          </a:p>
        </p:txBody>
      </p:sp>
      <p:sp>
        <p:nvSpPr>
          <p:cNvPr id="52233" name="Line 8"/>
          <p:cNvSpPr>
            <a:spLocks noChangeShapeType="1"/>
          </p:cNvSpPr>
          <p:nvPr/>
        </p:nvSpPr>
        <p:spPr bwMode="auto">
          <a:xfrm>
            <a:off x="6221413" y="4011613"/>
            <a:ext cx="617537"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34" name="Line 9"/>
          <p:cNvSpPr>
            <a:spLocks noChangeShapeType="1"/>
          </p:cNvSpPr>
          <p:nvPr/>
        </p:nvSpPr>
        <p:spPr bwMode="auto">
          <a:xfrm>
            <a:off x="6230938" y="3770313"/>
            <a:ext cx="736600"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35" name="Line 10"/>
          <p:cNvSpPr>
            <a:spLocks noChangeShapeType="1"/>
          </p:cNvSpPr>
          <p:nvPr/>
        </p:nvSpPr>
        <p:spPr bwMode="auto">
          <a:xfrm>
            <a:off x="6218238" y="3527425"/>
            <a:ext cx="800100" cy="15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36" name="Line 11"/>
          <p:cNvSpPr>
            <a:spLocks noChangeShapeType="1"/>
          </p:cNvSpPr>
          <p:nvPr/>
        </p:nvSpPr>
        <p:spPr bwMode="auto">
          <a:xfrm>
            <a:off x="6235700" y="3284538"/>
            <a:ext cx="844550"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37" name="Line 12"/>
          <p:cNvSpPr>
            <a:spLocks noChangeShapeType="1"/>
          </p:cNvSpPr>
          <p:nvPr/>
        </p:nvSpPr>
        <p:spPr bwMode="auto">
          <a:xfrm flipV="1">
            <a:off x="6238875" y="3035300"/>
            <a:ext cx="882650"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38" name="Line 13"/>
          <p:cNvSpPr>
            <a:spLocks noChangeShapeType="1"/>
          </p:cNvSpPr>
          <p:nvPr/>
        </p:nvSpPr>
        <p:spPr bwMode="auto">
          <a:xfrm flipV="1">
            <a:off x="6240463" y="2789238"/>
            <a:ext cx="860425" cy="142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39" name="Line 14"/>
          <p:cNvSpPr>
            <a:spLocks noChangeShapeType="1"/>
          </p:cNvSpPr>
          <p:nvPr/>
        </p:nvSpPr>
        <p:spPr bwMode="auto">
          <a:xfrm flipV="1">
            <a:off x="6213475" y="2543175"/>
            <a:ext cx="866775"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40" name="Line 15"/>
          <p:cNvSpPr>
            <a:spLocks noChangeShapeType="1"/>
          </p:cNvSpPr>
          <p:nvPr/>
        </p:nvSpPr>
        <p:spPr bwMode="auto">
          <a:xfrm flipV="1">
            <a:off x="6230938" y="2298700"/>
            <a:ext cx="860425"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52241" name="Line 16"/>
          <p:cNvSpPr>
            <a:spLocks noChangeShapeType="1"/>
          </p:cNvSpPr>
          <p:nvPr/>
        </p:nvSpPr>
        <p:spPr bwMode="auto">
          <a:xfrm>
            <a:off x="6223000" y="4878388"/>
            <a:ext cx="1325563" cy="1587"/>
          </a:xfrm>
          <a:prstGeom prst="line">
            <a:avLst/>
          </a:prstGeom>
          <a:noFill/>
          <a:ln w="25560">
            <a:solidFill>
              <a:srgbClr val="FF0000"/>
            </a:solidFill>
            <a:miter lim="800000"/>
            <a:headEnd/>
            <a:tailEnd type="triangle" w="med" len="med"/>
          </a:ln>
        </p:spPr>
        <p:txBody>
          <a:bodyPr>
            <a:prstTxWarp prst="textNoShape">
              <a:avLst/>
            </a:prstTxWarp>
          </a:bodyPr>
          <a:lstStyle/>
          <a:p>
            <a:endParaRPr lang="en-US"/>
          </a:p>
        </p:txBody>
      </p:sp>
      <p:pic>
        <p:nvPicPr>
          <p:cNvPr id="52242" name="Picture 17"/>
          <p:cNvPicPr>
            <a:picLocks noChangeAspect="1" noChangeArrowheads="1"/>
          </p:cNvPicPr>
          <p:nvPr/>
        </p:nvPicPr>
        <p:blipFill>
          <a:blip r:embed="rId5"/>
          <a:srcRect/>
          <a:stretch>
            <a:fillRect/>
          </a:stretch>
        </p:blipFill>
        <p:spPr bwMode="auto">
          <a:xfrm>
            <a:off x="7600950" y="4779963"/>
            <a:ext cx="247650" cy="225425"/>
          </a:xfrm>
          <a:prstGeom prst="rect">
            <a:avLst/>
          </a:prstGeom>
          <a:noFill/>
          <a:ln w="9525">
            <a:noFill/>
            <a:round/>
            <a:headEnd/>
            <a:tailEnd/>
          </a:ln>
        </p:spPr>
      </p:pic>
      <p:pic>
        <p:nvPicPr>
          <p:cNvPr id="52243" name="Picture 18"/>
          <p:cNvPicPr>
            <a:picLocks noChangeAspect="1" noChangeArrowheads="1"/>
          </p:cNvPicPr>
          <p:nvPr/>
        </p:nvPicPr>
        <p:blipFill>
          <a:blip r:embed="rId6"/>
          <a:srcRect/>
          <a:stretch>
            <a:fillRect/>
          </a:stretch>
        </p:blipFill>
        <p:spPr bwMode="auto">
          <a:xfrm>
            <a:off x="6913563" y="3957638"/>
            <a:ext cx="296862" cy="214312"/>
          </a:xfrm>
          <a:prstGeom prst="rect">
            <a:avLst/>
          </a:prstGeom>
          <a:noFill/>
          <a:ln w="9525">
            <a:noFill/>
            <a:round/>
            <a:headEnd/>
            <a:tailEnd/>
          </a:ln>
        </p:spPr>
      </p:pic>
      <p:pic>
        <p:nvPicPr>
          <p:cNvPr id="52244" name="Picture 19"/>
          <p:cNvPicPr>
            <a:picLocks noChangeAspect="1" noChangeArrowheads="1"/>
          </p:cNvPicPr>
          <p:nvPr/>
        </p:nvPicPr>
        <p:blipFill>
          <a:blip r:embed="rId7"/>
          <a:srcRect/>
          <a:stretch>
            <a:fillRect/>
          </a:stretch>
        </p:blipFill>
        <p:spPr bwMode="auto">
          <a:xfrm>
            <a:off x="7018338" y="3649663"/>
            <a:ext cx="309562" cy="212725"/>
          </a:xfrm>
          <a:prstGeom prst="rect">
            <a:avLst/>
          </a:prstGeom>
          <a:noFill/>
          <a:ln w="9525">
            <a:noFill/>
            <a:round/>
            <a:headEnd/>
            <a:tailEnd/>
          </a:ln>
        </p:spPr>
      </p:pic>
      <p:sp>
        <p:nvSpPr>
          <p:cNvPr id="52245" name="Line 20"/>
          <p:cNvSpPr>
            <a:spLocks noChangeShapeType="1"/>
          </p:cNvSpPr>
          <p:nvPr/>
        </p:nvSpPr>
        <p:spPr bwMode="auto">
          <a:xfrm>
            <a:off x="74247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52246" name="Text Box 21"/>
          <p:cNvSpPr txBox="1">
            <a:spLocks noChangeArrowheads="1"/>
          </p:cNvSpPr>
          <p:nvPr/>
        </p:nvSpPr>
        <p:spPr bwMode="auto">
          <a:xfrm>
            <a:off x="395288" y="981075"/>
            <a:ext cx="1841500" cy="398463"/>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ea typeface="ＭＳ Ｐゴシック" charset="-128"/>
                <a:cs typeface="ＭＳ Ｐゴシック" charset="-128"/>
              </a:rPr>
              <a:t>original image</a:t>
            </a:r>
          </a:p>
        </p:txBody>
      </p:sp>
      <p:sp>
        <p:nvSpPr>
          <p:cNvPr id="52247" name="Text Box 22"/>
          <p:cNvSpPr txBox="1">
            <a:spLocks noChangeArrowheads="1"/>
          </p:cNvSpPr>
          <p:nvPr/>
        </p:nvSpPr>
        <p:spPr bwMode="auto">
          <a:xfrm>
            <a:off x="2700338" y="836613"/>
            <a:ext cx="2303462"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ea typeface="ＭＳ Ｐゴシック" charset="-128"/>
                <a:cs typeface="ＭＳ Ｐゴシック" charset="-128"/>
              </a:rPr>
              <a:t>foreground separation</a:t>
            </a:r>
          </a:p>
        </p:txBody>
      </p:sp>
      <p:sp>
        <p:nvSpPr>
          <p:cNvPr id="52248" name="Text Box 23"/>
          <p:cNvSpPr txBox="1">
            <a:spLocks noChangeArrowheads="1"/>
          </p:cNvSpPr>
          <p:nvPr/>
        </p:nvSpPr>
        <p:spPr bwMode="auto">
          <a:xfrm>
            <a:off x="5156200" y="855663"/>
            <a:ext cx="2184400"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ea typeface="ＭＳ Ｐゴシック" charset="-128"/>
                <a:cs typeface="ＭＳ Ｐゴシック" charset="-128"/>
              </a:rPr>
              <a:t>silhouette representation</a:t>
            </a:r>
          </a:p>
        </p:txBody>
      </p:sp>
      <p:sp>
        <p:nvSpPr>
          <p:cNvPr id="52249" name="Text Box 24"/>
          <p:cNvSpPr txBox="1">
            <a:spLocks noChangeArrowheads="1"/>
          </p:cNvSpPr>
          <p:nvPr/>
        </p:nvSpPr>
        <p:spPr bwMode="auto">
          <a:xfrm>
            <a:off x="7737475" y="1557338"/>
            <a:ext cx="1371600" cy="3984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ea typeface="ＭＳ Ｐゴシック" charset="-128"/>
                <a:cs typeface="ＭＳ Ｐゴシック" charset="-128"/>
              </a:rPr>
              <a:t>vector</a:t>
            </a:r>
          </a:p>
        </p:txBody>
      </p:sp>
      <p:sp>
        <p:nvSpPr>
          <p:cNvPr id="52250" name="Text Box 25"/>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ea typeface="ＭＳ Ｐゴシック" charset="-128"/>
                <a:cs typeface="ＭＳ Ｐゴシック" charset="-128"/>
              </a:rPr>
              <a:t>Shape Representation</a:t>
            </a:r>
            <a:br>
              <a:rPr lang="en-GB" sz="3200">
                <a:solidFill>
                  <a:srgbClr val="002147"/>
                </a:solidFill>
                <a:ea typeface="ＭＳ Ｐゴシック" charset="-128"/>
                <a:cs typeface="ＭＳ Ｐゴシック" charset="-128"/>
              </a:rPr>
            </a:br>
            <a:endParaRPr lang="en-GB" sz="3200">
              <a:solidFill>
                <a:srgbClr val="002147"/>
              </a:solidFill>
              <a:ea typeface="ＭＳ Ｐゴシック" charset="-128"/>
              <a:cs typeface="ＭＳ Ｐゴシック" charset="-128"/>
            </a:endParaRPr>
          </a:p>
        </p:txBody>
      </p:sp>
      <p:sp>
        <p:nvSpPr>
          <p:cNvPr id="52251" name="AutoShape 26"/>
          <p:cNvSpPr>
            <a:spLocks/>
          </p:cNvSpPr>
          <p:nvPr/>
        </p:nvSpPr>
        <p:spPr bwMode="auto">
          <a:xfrm>
            <a:off x="7929563" y="2143125"/>
            <a:ext cx="71437" cy="1928813"/>
          </a:xfrm>
          <a:prstGeom prst="leftBracket">
            <a:avLst>
              <a:gd name="adj" fmla="val 8375"/>
            </a:avLst>
          </a:prstGeom>
          <a:solidFill>
            <a:srgbClr val="CECEEF">
              <a:alpha val="0"/>
            </a:srgbClr>
          </a:solidFill>
          <a:ln w="9360">
            <a:solidFill>
              <a:srgbClr val="000000"/>
            </a:solidFill>
            <a:miter lim="800000"/>
            <a:headEnd/>
            <a:tailEnd/>
          </a:ln>
        </p:spPr>
        <p:txBody>
          <a:bodyPr wrap="none" anchor="ctr">
            <a:prstTxWarp prst="textNoShape">
              <a:avLst/>
            </a:prstTxWarp>
          </a:bodyPr>
          <a:lstStyle/>
          <a:p>
            <a:endParaRPr lang="en-US" sz="2400">
              <a:solidFill>
                <a:schemeClr val="tx1"/>
              </a:solidFill>
              <a:ea typeface="ＭＳ Ｐゴシック" charset="-128"/>
              <a:cs typeface="ＭＳ Ｐゴシック" charset="-128"/>
            </a:endParaRPr>
          </a:p>
        </p:txBody>
      </p:sp>
      <p:sp>
        <p:nvSpPr>
          <p:cNvPr id="52252" name="AutoShape 27"/>
          <p:cNvSpPr>
            <a:spLocks/>
          </p:cNvSpPr>
          <p:nvPr/>
        </p:nvSpPr>
        <p:spPr bwMode="auto">
          <a:xfrm>
            <a:off x="8501063" y="2143125"/>
            <a:ext cx="142875" cy="1928813"/>
          </a:xfrm>
          <a:prstGeom prst="rightBracket">
            <a:avLst>
              <a:gd name="adj" fmla="val 8313"/>
            </a:avLst>
          </a:prstGeom>
          <a:solidFill>
            <a:srgbClr val="BBE0E3">
              <a:alpha val="0"/>
            </a:srgbClr>
          </a:solidFill>
          <a:ln w="9360">
            <a:solidFill>
              <a:srgbClr val="000000"/>
            </a:solidFill>
            <a:miter lim="800000"/>
            <a:headEnd/>
            <a:tailEnd/>
          </a:ln>
        </p:spPr>
        <p:txBody>
          <a:bodyPr wrap="none" anchor="ctr">
            <a:prstTxWarp prst="textNoShape">
              <a:avLst/>
            </a:prstTxWarp>
          </a:bodyPr>
          <a:lstStyle/>
          <a:p>
            <a:endParaRPr lang="en-US" sz="2400">
              <a:solidFill>
                <a:schemeClr val="tx1"/>
              </a:solidFill>
              <a:ea typeface="ＭＳ Ｐゴシック" charset="-128"/>
              <a:cs typeface="ＭＳ Ｐゴシック" charset="-128"/>
            </a:endParaRPr>
          </a:p>
        </p:txBody>
      </p:sp>
      <p:sp>
        <p:nvSpPr>
          <p:cNvPr id="52253" name="Text Box 28"/>
          <p:cNvSpPr txBox="1">
            <a:spLocks noChangeArrowheads="1"/>
          </p:cNvSpPr>
          <p:nvPr/>
        </p:nvSpPr>
        <p:spPr bwMode="auto">
          <a:xfrm>
            <a:off x="8081963" y="2246313"/>
            <a:ext cx="406400" cy="1852612"/>
          </a:xfrm>
          <a:prstGeom prst="rect">
            <a:avLst/>
          </a:prstGeom>
          <a:noFill/>
          <a:ln w="9525">
            <a:noFill/>
            <a:round/>
            <a:headEnd/>
            <a:tailEnd/>
          </a:ln>
        </p:spPr>
        <p:txBody>
          <a:bodyPr wrap="none" lIns="90000" tIns="46800" rIns="90000" bIns="46800">
            <a:prstTxWarp prst="textNoShape">
              <a:avLst/>
            </a:prstTxWarp>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ea typeface="ＭＳ Ｐゴシック" charset="-128"/>
                <a:cs typeface="ＭＳ Ｐゴシック" charset="-128"/>
              </a:rPr>
              <a:t>X</a:t>
            </a:r>
            <a:r>
              <a:rPr lang="en-GB" sz="1800" baseline="-25000">
                <a:solidFill>
                  <a:srgbClr val="000000"/>
                </a:solidFill>
                <a:ea typeface="ＭＳ Ｐゴシック" charset="-128"/>
                <a:cs typeface="ＭＳ Ｐゴシック" charset="-128"/>
              </a:rPr>
              <a:t>1</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ea typeface="ＭＳ Ｐゴシック" charset="-128"/>
                <a:cs typeface="ＭＳ Ｐゴシック" charset="-128"/>
              </a:rPr>
              <a:t>X</a:t>
            </a:r>
            <a:r>
              <a:rPr lang="en-GB" sz="1800" baseline="-25000">
                <a:solidFill>
                  <a:srgbClr val="000000"/>
                </a:solidFill>
                <a:ea typeface="ＭＳ Ｐゴシック" charset="-128"/>
                <a:cs typeface="ＭＳ Ｐゴシック" charset="-128"/>
              </a:rPr>
              <a:t>2</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ea typeface="ＭＳ Ｐゴシック" charset="-128"/>
                <a:cs typeface="ＭＳ Ｐゴシック" charset="-128"/>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ea typeface="ＭＳ Ｐゴシック" charset="-128"/>
                <a:cs typeface="ＭＳ Ｐゴシック" charset="-128"/>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ea typeface="ＭＳ Ｐゴシック" charset="-128"/>
                <a:cs typeface="ＭＳ Ｐゴシック" charset="-128"/>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ea typeface="ＭＳ Ｐゴシック" charset="-128"/>
                <a:cs typeface="ＭＳ Ｐゴシック" charset="-128"/>
              </a:rPr>
              <a:t>X</a:t>
            </a:r>
            <a:r>
              <a:rPr lang="en-GB" sz="1800" baseline="-25000">
                <a:solidFill>
                  <a:srgbClr val="000000"/>
                </a:solidFill>
                <a:ea typeface="ＭＳ Ｐゴシック" charset="-128"/>
                <a:cs typeface="ＭＳ Ｐゴシック" charset="-128"/>
              </a:rPr>
              <a:t>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Oval 2"/>
          <p:cNvSpPr>
            <a:spLocks noChangeAspect="1" noChangeArrowheads="1"/>
          </p:cNvSpPr>
          <p:nvPr/>
        </p:nvSpPr>
        <p:spPr bwMode="auto">
          <a:xfrm>
            <a:off x="5343525" y="41211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75" name="Line 4"/>
          <p:cNvSpPr>
            <a:spLocks noChangeShapeType="1"/>
          </p:cNvSpPr>
          <p:nvPr/>
        </p:nvSpPr>
        <p:spPr bwMode="auto">
          <a:xfrm>
            <a:off x="4559300" y="2311400"/>
            <a:ext cx="0" cy="1619250"/>
          </a:xfrm>
          <a:prstGeom prst="line">
            <a:avLst/>
          </a:prstGeom>
          <a:noFill/>
          <a:ln w="25400">
            <a:solidFill>
              <a:srgbClr val="0000CC"/>
            </a:solidFill>
            <a:round/>
            <a:headEnd/>
            <a:tailEnd/>
          </a:ln>
        </p:spPr>
        <p:txBody>
          <a:bodyPr>
            <a:prstTxWarp prst="textNoShape">
              <a:avLst/>
            </a:prstTxWarp>
          </a:bodyPr>
          <a:lstStyle/>
          <a:p>
            <a:endParaRPr lang="en-US"/>
          </a:p>
        </p:txBody>
      </p:sp>
      <p:sp>
        <p:nvSpPr>
          <p:cNvPr id="54276" name="Line 5"/>
          <p:cNvSpPr>
            <a:spLocks noChangeShapeType="1"/>
          </p:cNvSpPr>
          <p:nvPr/>
        </p:nvSpPr>
        <p:spPr bwMode="auto">
          <a:xfrm flipH="1">
            <a:off x="3722688" y="3917950"/>
            <a:ext cx="827087" cy="769938"/>
          </a:xfrm>
          <a:prstGeom prst="line">
            <a:avLst/>
          </a:prstGeom>
          <a:noFill/>
          <a:ln w="25400">
            <a:solidFill>
              <a:srgbClr val="0000CC"/>
            </a:solidFill>
            <a:round/>
            <a:headEnd/>
            <a:tailEnd/>
          </a:ln>
        </p:spPr>
        <p:txBody>
          <a:bodyPr>
            <a:prstTxWarp prst="textNoShape">
              <a:avLst/>
            </a:prstTxWarp>
          </a:bodyPr>
          <a:lstStyle/>
          <a:p>
            <a:endParaRPr lang="en-US"/>
          </a:p>
        </p:txBody>
      </p:sp>
      <p:sp>
        <p:nvSpPr>
          <p:cNvPr id="54277" name="Line 6"/>
          <p:cNvSpPr>
            <a:spLocks noChangeShapeType="1"/>
          </p:cNvSpPr>
          <p:nvPr/>
        </p:nvSpPr>
        <p:spPr bwMode="auto">
          <a:xfrm flipH="1">
            <a:off x="4559300" y="3875088"/>
            <a:ext cx="1757363" cy="38100"/>
          </a:xfrm>
          <a:prstGeom prst="line">
            <a:avLst/>
          </a:prstGeom>
          <a:noFill/>
          <a:ln w="25400">
            <a:solidFill>
              <a:srgbClr val="0000CC"/>
            </a:solidFill>
            <a:round/>
            <a:headEnd/>
            <a:tailEnd/>
          </a:ln>
        </p:spPr>
        <p:txBody>
          <a:bodyPr>
            <a:prstTxWarp prst="textNoShape">
              <a:avLst/>
            </a:prstTxWarp>
          </a:bodyPr>
          <a:lstStyle/>
          <a:p>
            <a:endParaRPr lang="en-US"/>
          </a:p>
        </p:txBody>
      </p:sp>
      <p:cxnSp>
        <p:nvCxnSpPr>
          <p:cNvPr id="54278" name="AutoShape 8"/>
          <p:cNvCxnSpPr>
            <a:cxnSpLocks noChangeShapeType="1"/>
          </p:cNvCxnSpPr>
          <p:nvPr/>
        </p:nvCxnSpPr>
        <p:spPr bwMode="auto">
          <a:xfrm flipV="1">
            <a:off x="3159125" y="4351338"/>
            <a:ext cx="1912938" cy="742950"/>
          </a:xfrm>
          <a:prstGeom prst="curvedConnector3">
            <a:avLst>
              <a:gd name="adj1" fmla="val 49958"/>
            </a:avLst>
          </a:prstGeom>
          <a:noFill/>
          <a:ln w="12700">
            <a:solidFill>
              <a:schemeClr val="tx1"/>
            </a:solidFill>
            <a:prstDash val="dash"/>
            <a:round/>
            <a:headEnd/>
            <a:tailEnd type="triangle" w="med" len="med"/>
          </a:ln>
        </p:spPr>
      </p:cxnSp>
      <p:sp>
        <p:nvSpPr>
          <p:cNvPr id="54279" name="Oval 9"/>
          <p:cNvSpPr>
            <a:spLocks noChangeAspect="1" noChangeArrowheads="1"/>
          </p:cNvSpPr>
          <p:nvPr/>
        </p:nvSpPr>
        <p:spPr bwMode="auto">
          <a:xfrm>
            <a:off x="5651500" y="270827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80" name="Oval 10"/>
          <p:cNvSpPr>
            <a:spLocks noChangeAspect="1" noChangeArrowheads="1"/>
          </p:cNvSpPr>
          <p:nvPr/>
        </p:nvSpPr>
        <p:spPr bwMode="auto">
          <a:xfrm>
            <a:off x="5467350" y="286702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81" name="Oval 11"/>
          <p:cNvSpPr>
            <a:spLocks noChangeAspect="1" noChangeArrowheads="1"/>
          </p:cNvSpPr>
          <p:nvPr/>
        </p:nvSpPr>
        <p:spPr bwMode="auto">
          <a:xfrm>
            <a:off x="5622925" y="2438400"/>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82" name="Oval 13"/>
          <p:cNvSpPr>
            <a:spLocks noChangeAspect="1" noChangeArrowheads="1"/>
          </p:cNvSpPr>
          <p:nvPr/>
        </p:nvSpPr>
        <p:spPr bwMode="auto">
          <a:xfrm>
            <a:off x="5362575" y="42735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83" name="Oval 14"/>
          <p:cNvSpPr>
            <a:spLocks noChangeAspect="1" noChangeArrowheads="1"/>
          </p:cNvSpPr>
          <p:nvPr/>
        </p:nvSpPr>
        <p:spPr bwMode="auto">
          <a:xfrm>
            <a:off x="5156200" y="43084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84" name="Oval 15"/>
          <p:cNvSpPr>
            <a:spLocks noChangeAspect="1" noChangeArrowheads="1"/>
          </p:cNvSpPr>
          <p:nvPr/>
        </p:nvSpPr>
        <p:spPr bwMode="auto">
          <a:xfrm>
            <a:off x="5073650" y="45116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4285" name="Oval 16"/>
          <p:cNvSpPr>
            <a:spLocks noChangeAspect="1" noChangeArrowheads="1"/>
          </p:cNvSpPr>
          <p:nvPr/>
        </p:nvSpPr>
        <p:spPr bwMode="auto">
          <a:xfrm>
            <a:off x="5359400" y="450532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pic>
        <p:nvPicPr>
          <p:cNvPr id="54286" name="Picture 18"/>
          <p:cNvPicPr>
            <a:picLocks noChangeAspect="1" noChangeArrowheads="1"/>
          </p:cNvPicPr>
          <p:nvPr/>
        </p:nvPicPr>
        <p:blipFill>
          <a:blip r:embed="rId3"/>
          <a:srcRect/>
          <a:stretch>
            <a:fillRect/>
          </a:stretch>
        </p:blipFill>
        <p:spPr bwMode="auto">
          <a:xfrm>
            <a:off x="2387600" y="4316413"/>
            <a:ext cx="660400" cy="1220787"/>
          </a:xfrm>
          <a:prstGeom prst="rect">
            <a:avLst/>
          </a:prstGeom>
          <a:noFill/>
          <a:ln w="12700">
            <a:noFill/>
            <a:miter lim="800000"/>
            <a:headEnd/>
            <a:tailEnd/>
          </a:ln>
        </p:spPr>
      </p:pic>
      <p:pic>
        <p:nvPicPr>
          <p:cNvPr id="54287" name="Picture 24"/>
          <p:cNvPicPr>
            <a:picLocks noChangeAspect="1" noChangeArrowheads="1"/>
          </p:cNvPicPr>
          <p:nvPr/>
        </p:nvPicPr>
        <p:blipFill>
          <a:blip r:embed="rId4"/>
          <a:srcRect/>
          <a:stretch>
            <a:fillRect/>
          </a:stretch>
        </p:blipFill>
        <p:spPr bwMode="auto">
          <a:xfrm>
            <a:off x="6143625" y="1295400"/>
            <a:ext cx="396875" cy="596900"/>
          </a:xfrm>
          <a:prstGeom prst="rect">
            <a:avLst/>
          </a:prstGeom>
          <a:noFill/>
          <a:ln w="12700">
            <a:noFill/>
            <a:miter lim="800000"/>
            <a:headEnd/>
            <a:tailEnd/>
          </a:ln>
        </p:spPr>
      </p:pic>
      <p:pic>
        <p:nvPicPr>
          <p:cNvPr id="54288" name="Picture 26"/>
          <p:cNvPicPr>
            <a:picLocks noChangeAspect="1" noChangeArrowheads="1"/>
          </p:cNvPicPr>
          <p:nvPr/>
        </p:nvPicPr>
        <p:blipFill>
          <a:blip r:embed="rId5"/>
          <a:srcRect/>
          <a:stretch>
            <a:fillRect/>
          </a:stretch>
        </p:blipFill>
        <p:spPr bwMode="auto">
          <a:xfrm>
            <a:off x="6451600" y="2482850"/>
            <a:ext cx="339725" cy="515938"/>
          </a:xfrm>
          <a:prstGeom prst="rect">
            <a:avLst/>
          </a:prstGeom>
          <a:noFill/>
          <a:ln w="12700">
            <a:noFill/>
            <a:miter lim="800000"/>
            <a:headEnd/>
            <a:tailEnd/>
          </a:ln>
        </p:spPr>
      </p:pic>
      <p:pic>
        <p:nvPicPr>
          <p:cNvPr id="54289" name="Picture 27"/>
          <p:cNvPicPr>
            <a:picLocks noChangeAspect="1" noChangeArrowheads="1"/>
          </p:cNvPicPr>
          <p:nvPr/>
        </p:nvPicPr>
        <p:blipFill>
          <a:blip r:embed="rId6"/>
          <a:srcRect/>
          <a:stretch>
            <a:fillRect/>
          </a:stretch>
        </p:blipFill>
        <p:spPr bwMode="auto">
          <a:xfrm>
            <a:off x="6173788" y="3027363"/>
            <a:ext cx="347662" cy="536575"/>
          </a:xfrm>
          <a:prstGeom prst="rect">
            <a:avLst/>
          </a:prstGeom>
          <a:noFill/>
          <a:ln w="12700">
            <a:noFill/>
            <a:miter lim="800000"/>
            <a:headEnd/>
            <a:tailEnd/>
          </a:ln>
        </p:spPr>
      </p:pic>
      <p:sp>
        <p:nvSpPr>
          <p:cNvPr id="54290" name="Line 29"/>
          <p:cNvSpPr>
            <a:spLocks noChangeShapeType="1"/>
          </p:cNvSpPr>
          <p:nvPr/>
        </p:nvSpPr>
        <p:spPr bwMode="auto">
          <a:xfrm flipH="1">
            <a:off x="5791200" y="1905000"/>
            <a:ext cx="330200" cy="444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54291" name="Line 31"/>
          <p:cNvSpPr>
            <a:spLocks noChangeShapeType="1"/>
          </p:cNvSpPr>
          <p:nvPr/>
        </p:nvSpPr>
        <p:spPr bwMode="auto">
          <a:xfrm flipH="1">
            <a:off x="5867400" y="2781300"/>
            <a:ext cx="546100" cy="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54292" name="Line 32"/>
          <p:cNvSpPr>
            <a:spLocks noChangeShapeType="1"/>
          </p:cNvSpPr>
          <p:nvPr/>
        </p:nvSpPr>
        <p:spPr bwMode="auto">
          <a:xfrm flipH="1" flipV="1">
            <a:off x="5600700" y="2984500"/>
            <a:ext cx="495300" cy="190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54293" name="Title 23"/>
          <p:cNvSpPr>
            <a:spLocks noGrp="1"/>
          </p:cNvSpPr>
          <p:nvPr>
            <p:ph type="title" idx="4294967295"/>
          </p:nvPr>
        </p:nvSpPr>
        <p:spPr/>
        <p:txBody>
          <a:bodyPr lIns="0" tIns="0" rIns="0" bIns="0" anchor="t"/>
          <a:lstStyle/>
          <a:p>
            <a:r>
              <a:rPr lang="en-GB"/>
              <a:t>Vase shape space</a:t>
            </a:r>
            <a:br>
              <a:rPr lang="en-GB"/>
            </a:br>
            <a:endParaRPr 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Oval 2"/>
          <p:cNvSpPr>
            <a:spLocks noChangeAspect="1" noChangeArrowheads="1"/>
          </p:cNvSpPr>
          <p:nvPr/>
        </p:nvSpPr>
        <p:spPr bwMode="auto">
          <a:xfrm>
            <a:off x="5343525" y="41211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23" name="Line 3"/>
          <p:cNvSpPr>
            <a:spLocks noChangeShapeType="1"/>
          </p:cNvSpPr>
          <p:nvPr/>
        </p:nvSpPr>
        <p:spPr bwMode="auto">
          <a:xfrm>
            <a:off x="4559300" y="2311400"/>
            <a:ext cx="0" cy="1619250"/>
          </a:xfrm>
          <a:prstGeom prst="line">
            <a:avLst/>
          </a:prstGeom>
          <a:noFill/>
          <a:ln w="25400">
            <a:solidFill>
              <a:srgbClr val="0000CC"/>
            </a:solidFill>
            <a:round/>
            <a:headEnd/>
            <a:tailEnd/>
          </a:ln>
        </p:spPr>
        <p:txBody>
          <a:bodyPr>
            <a:prstTxWarp prst="textNoShape">
              <a:avLst/>
            </a:prstTxWarp>
          </a:bodyPr>
          <a:lstStyle/>
          <a:p>
            <a:endParaRPr lang="en-US"/>
          </a:p>
        </p:txBody>
      </p:sp>
      <p:sp>
        <p:nvSpPr>
          <p:cNvPr id="56324" name="Line 4"/>
          <p:cNvSpPr>
            <a:spLocks noChangeShapeType="1"/>
          </p:cNvSpPr>
          <p:nvPr/>
        </p:nvSpPr>
        <p:spPr bwMode="auto">
          <a:xfrm flipH="1">
            <a:off x="3722688" y="3917950"/>
            <a:ext cx="827087" cy="769938"/>
          </a:xfrm>
          <a:prstGeom prst="line">
            <a:avLst/>
          </a:prstGeom>
          <a:noFill/>
          <a:ln w="25400">
            <a:solidFill>
              <a:srgbClr val="0000CC"/>
            </a:solidFill>
            <a:round/>
            <a:headEnd/>
            <a:tailEnd/>
          </a:ln>
        </p:spPr>
        <p:txBody>
          <a:bodyPr>
            <a:prstTxWarp prst="textNoShape">
              <a:avLst/>
            </a:prstTxWarp>
          </a:bodyPr>
          <a:lstStyle/>
          <a:p>
            <a:endParaRPr lang="en-US"/>
          </a:p>
        </p:txBody>
      </p:sp>
      <p:sp>
        <p:nvSpPr>
          <p:cNvPr id="56325" name="Line 5"/>
          <p:cNvSpPr>
            <a:spLocks noChangeShapeType="1"/>
          </p:cNvSpPr>
          <p:nvPr/>
        </p:nvSpPr>
        <p:spPr bwMode="auto">
          <a:xfrm flipH="1">
            <a:off x="4559300" y="3875088"/>
            <a:ext cx="1757363" cy="38100"/>
          </a:xfrm>
          <a:prstGeom prst="line">
            <a:avLst/>
          </a:prstGeom>
          <a:noFill/>
          <a:ln w="25400">
            <a:solidFill>
              <a:srgbClr val="0000CC"/>
            </a:solidFill>
            <a:round/>
            <a:headEnd/>
            <a:tailEnd/>
          </a:ln>
        </p:spPr>
        <p:txBody>
          <a:bodyPr>
            <a:prstTxWarp prst="textNoShape">
              <a:avLst/>
            </a:prstTxWarp>
          </a:bodyPr>
          <a:lstStyle/>
          <a:p>
            <a:endParaRPr lang="en-US"/>
          </a:p>
        </p:txBody>
      </p:sp>
      <p:sp>
        <p:nvSpPr>
          <p:cNvPr id="56326" name="Text Box 6"/>
          <p:cNvSpPr txBox="1">
            <a:spLocks noChangeArrowheads="1"/>
          </p:cNvSpPr>
          <p:nvPr/>
        </p:nvSpPr>
        <p:spPr bwMode="auto">
          <a:xfrm>
            <a:off x="5724525" y="4467225"/>
            <a:ext cx="3419475" cy="457200"/>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400">
                <a:ea typeface="ＭＳ Ｐゴシック" charset="-128"/>
                <a:cs typeface="ＭＳ Ｐゴシック" charset="-128"/>
              </a:rPr>
              <a:t>“vase shape space”</a:t>
            </a:r>
            <a:endParaRPr lang="en-US" sz="2400">
              <a:ea typeface="ＭＳ Ｐゴシック" charset="-128"/>
              <a:cs typeface="ＭＳ Ｐゴシック" charset="-128"/>
            </a:endParaRPr>
          </a:p>
        </p:txBody>
      </p:sp>
      <p:cxnSp>
        <p:nvCxnSpPr>
          <p:cNvPr id="56327" name="AutoShape 7"/>
          <p:cNvCxnSpPr>
            <a:cxnSpLocks noChangeShapeType="1"/>
          </p:cNvCxnSpPr>
          <p:nvPr/>
        </p:nvCxnSpPr>
        <p:spPr bwMode="auto">
          <a:xfrm flipV="1">
            <a:off x="3159125" y="4351338"/>
            <a:ext cx="1912938" cy="742950"/>
          </a:xfrm>
          <a:prstGeom prst="curvedConnector3">
            <a:avLst>
              <a:gd name="adj1" fmla="val 49958"/>
            </a:avLst>
          </a:prstGeom>
          <a:noFill/>
          <a:ln w="12700">
            <a:solidFill>
              <a:schemeClr val="tx1"/>
            </a:solidFill>
            <a:prstDash val="dash"/>
            <a:round/>
            <a:headEnd/>
            <a:tailEnd type="triangle" w="med" len="med"/>
          </a:ln>
        </p:spPr>
      </p:cxnSp>
      <p:sp>
        <p:nvSpPr>
          <p:cNvPr id="56328" name="Oval 8"/>
          <p:cNvSpPr>
            <a:spLocks noChangeAspect="1" noChangeArrowheads="1"/>
          </p:cNvSpPr>
          <p:nvPr/>
        </p:nvSpPr>
        <p:spPr bwMode="auto">
          <a:xfrm>
            <a:off x="5651500" y="270827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29" name="Oval 9"/>
          <p:cNvSpPr>
            <a:spLocks noChangeAspect="1" noChangeArrowheads="1"/>
          </p:cNvSpPr>
          <p:nvPr/>
        </p:nvSpPr>
        <p:spPr bwMode="auto">
          <a:xfrm>
            <a:off x="5467350" y="286702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30" name="Oval 10"/>
          <p:cNvSpPr>
            <a:spLocks noChangeAspect="1" noChangeArrowheads="1"/>
          </p:cNvSpPr>
          <p:nvPr/>
        </p:nvSpPr>
        <p:spPr bwMode="auto">
          <a:xfrm>
            <a:off x="5622925" y="2438400"/>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31" name="Oval 11"/>
          <p:cNvSpPr>
            <a:spLocks noChangeAspect="1" noChangeArrowheads="1"/>
          </p:cNvSpPr>
          <p:nvPr/>
        </p:nvSpPr>
        <p:spPr bwMode="auto">
          <a:xfrm>
            <a:off x="5362575" y="42735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32" name="Oval 12"/>
          <p:cNvSpPr>
            <a:spLocks noChangeAspect="1" noChangeArrowheads="1"/>
          </p:cNvSpPr>
          <p:nvPr/>
        </p:nvSpPr>
        <p:spPr bwMode="auto">
          <a:xfrm>
            <a:off x="5156200" y="43084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33" name="Oval 13"/>
          <p:cNvSpPr>
            <a:spLocks noChangeAspect="1" noChangeArrowheads="1"/>
          </p:cNvSpPr>
          <p:nvPr/>
        </p:nvSpPr>
        <p:spPr bwMode="auto">
          <a:xfrm>
            <a:off x="5073650" y="45116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sp>
        <p:nvSpPr>
          <p:cNvPr id="56334" name="Oval 14"/>
          <p:cNvSpPr>
            <a:spLocks noChangeAspect="1" noChangeArrowheads="1"/>
          </p:cNvSpPr>
          <p:nvPr/>
        </p:nvSpPr>
        <p:spPr bwMode="auto">
          <a:xfrm>
            <a:off x="5359400" y="450532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pic>
        <p:nvPicPr>
          <p:cNvPr id="56335" name="Picture 15"/>
          <p:cNvPicPr>
            <a:picLocks noChangeAspect="1" noChangeArrowheads="1"/>
          </p:cNvPicPr>
          <p:nvPr/>
        </p:nvPicPr>
        <p:blipFill>
          <a:blip r:embed="rId3"/>
          <a:srcRect/>
          <a:stretch>
            <a:fillRect/>
          </a:stretch>
        </p:blipFill>
        <p:spPr bwMode="auto">
          <a:xfrm>
            <a:off x="3563938" y="1412875"/>
            <a:ext cx="728662" cy="1079500"/>
          </a:xfrm>
          <a:prstGeom prst="rect">
            <a:avLst/>
          </a:prstGeom>
          <a:noFill/>
          <a:ln w="12700">
            <a:noFill/>
            <a:miter lim="800000"/>
            <a:headEnd/>
            <a:tailEnd/>
          </a:ln>
        </p:spPr>
      </p:pic>
      <p:pic>
        <p:nvPicPr>
          <p:cNvPr id="56336" name="Picture 16"/>
          <p:cNvPicPr>
            <a:picLocks noChangeAspect="1" noChangeArrowheads="1"/>
          </p:cNvPicPr>
          <p:nvPr/>
        </p:nvPicPr>
        <p:blipFill>
          <a:blip r:embed="rId4"/>
          <a:srcRect/>
          <a:stretch>
            <a:fillRect/>
          </a:stretch>
        </p:blipFill>
        <p:spPr bwMode="auto">
          <a:xfrm>
            <a:off x="2387600" y="4316413"/>
            <a:ext cx="660400" cy="1220787"/>
          </a:xfrm>
          <a:prstGeom prst="rect">
            <a:avLst/>
          </a:prstGeom>
          <a:noFill/>
          <a:ln w="12700">
            <a:noFill/>
            <a:miter lim="800000"/>
            <a:headEnd/>
            <a:tailEnd/>
          </a:ln>
        </p:spPr>
      </p:pic>
      <p:sp>
        <p:nvSpPr>
          <p:cNvPr id="56337" name="Oval 17"/>
          <p:cNvSpPr>
            <a:spLocks noChangeAspect="1" noChangeArrowheads="1"/>
          </p:cNvSpPr>
          <p:nvPr/>
        </p:nvSpPr>
        <p:spPr bwMode="auto">
          <a:xfrm>
            <a:off x="5413375" y="2613025"/>
            <a:ext cx="115888" cy="115888"/>
          </a:xfrm>
          <a:prstGeom prst="ellipse">
            <a:avLst/>
          </a:prstGeom>
          <a:solidFill>
            <a:srgbClr val="FF0000"/>
          </a:solidFill>
          <a:ln w="19050">
            <a:solidFill>
              <a:srgbClr val="FF0000"/>
            </a:solidFill>
            <a:round/>
            <a:headEnd/>
            <a:tailEnd/>
          </a:ln>
        </p:spPr>
        <p:txBody>
          <a:bodyPr wrap="none" anchor="ctr">
            <a:prstTxWarp prst="textNoShape">
              <a:avLst/>
            </a:prstTxWarp>
          </a:bodyPr>
          <a:lstStyle/>
          <a:p>
            <a:endParaRPr lang="en-GB" sz="2400">
              <a:solidFill>
                <a:schemeClr val="tx1"/>
              </a:solidFill>
              <a:ea typeface="ＭＳ Ｐゴシック" charset="-128"/>
              <a:cs typeface="ＭＳ Ｐゴシック" charset="-128"/>
            </a:endParaRPr>
          </a:p>
        </p:txBody>
      </p:sp>
      <p:cxnSp>
        <p:nvCxnSpPr>
          <p:cNvPr id="56338" name="AutoShape 18"/>
          <p:cNvCxnSpPr>
            <a:cxnSpLocks noChangeShapeType="1"/>
          </p:cNvCxnSpPr>
          <p:nvPr/>
        </p:nvCxnSpPr>
        <p:spPr bwMode="auto">
          <a:xfrm>
            <a:off x="4416425" y="1874838"/>
            <a:ext cx="963613" cy="739775"/>
          </a:xfrm>
          <a:prstGeom prst="curvedConnector3">
            <a:avLst>
              <a:gd name="adj1" fmla="val 49917"/>
            </a:avLst>
          </a:prstGeom>
          <a:noFill/>
          <a:ln w="12700">
            <a:solidFill>
              <a:schemeClr val="tx1"/>
            </a:solidFill>
            <a:prstDash val="dash"/>
            <a:round/>
            <a:headEnd/>
            <a:tailEnd type="triangle" w="med" len="med"/>
          </a:ln>
        </p:spPr>
      </p:cxnSp>
      <p:sp>
        <p:nvSpPr>
          <p:cNvPr id="56339" name="Text Box 19"/>
          <p:cNvSpPr txBox="1">
            <a:spLocks noChangeArrowheads="1"/>
          </p:cNvSpPr>
          <p:nvPr/>
        </p:nvSpPr>
        <p:spPr bwMode="auto">
          <a:xfrm>
            <a:off x="3302000" y="884238"/>
            <a:ext cx="13843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ea typeface="ＭＳ Ｐゴシック" charset="-128"/>
                <a:cs typeface="ＭＳ Ｐゴシック" charset="-128"/>
              </a:rPr>
              <a:t>query</a:t>
            </a:r>
            <a:endParaRPr lang="en-US" sz="2000">
              <a:ea typeface="ＭＳ Ｐゴシック" charset="-128"/>
              <a:cs typeface="ＭＳ Ｐゴシック" charset="-128"/>
            </a:endParaRPr>
          </a:p>
        </p:txBody>
      </p:sp>
      <p:sp>
        <p:nvSpPr>
          <p:cNvPr id="56340" name="Text Box 20"/>
          <p:cNvSpPr txBox="1">
            <a:spLocks noChangeArrowheads="1"/>
          </p:cNvSpPr>
          <p:nvPr/>
        </p:nvSpPr>
        <p:spPr bwMode="auto">
          <a:xfrm>
            <a:off x="0" y="114300"/>
            <a:ext cx="9144000" cy="581025"/>
          </a:xfrm>
          <a:prstGeom prst="rect">
            <a:avLst/>
          </a:prstGeom>
          <a:noFill/>
          <a:ln w="9525">
            <a:noFill/>
            <a:round/>
            <a:headEnd/>
            <a:tailEnd/>
          </a:ln>
        </p:spPr>
        <p:txBody>
          <a:bodyPr lIns="89984" tIns="46792" rIns="89984" bIns="46792" anchor="ctr">
            <a:prstTxWarp prst="textNoShape">
              <a:avLst/>
            </a:prstTxWarp>
          </a:bodyPr>
          <a:lstStyle/>
          <a:p>
            <a:pPr algn="ctr" defTabSz="457200" eaLnBrk="1">
              <a:lnSpc>
                <a:spcPct val="93000"/>
              </a:lnSpc>
              <a:buClr>
                <a:srgbClr val="000000"/>
              </a:buClr>
              <a:buSzPct val="45000"/>
              <a:buFont typeface="Wingdings" charset="2"/>
              <a:buNone/>
              <a:tabLst>
                <a:tab pos="0" algn="l"/>
                <a:tab pos="425450" algn="l"/>
                <a:tab pos="882650" algn="l"/>
                <a:tab pos="1339850" algn="l"/>
                <a:tab pos="1797050" algn="l"/>
                <a:tab pos="2254250" algn="l"/>
                <a:tab pos="2711450" algn="l"/>
                <a:tab pos="3168650" algn="l"/>
                <a:tab pos="3624263" algn="l"/>
                <a:tab pos="4083050" algn="l"/>
                <a:tab pos="4538663" algn="l"/>
                <a:tab pos="4997450" algn="l"/>
                <a:tab pos="5454650" algn="l"/>
                <a:tab pos="5911850" algn="l"/>
                <a:tab pos="6369050" algn="l"/>
                <a:tab pos="6823075" algn="l"/>
                <a:tab pos="7283450" algn="l"/>
                <a:tab pos="7737475" algn="l"/>
                <a:tab pos="8197850" algn="l"/>
                <a:tab pos="8651875" algn="l"/>
                <a:tab pos="9112250" algn="l"/>
              </a:tabLst>
            </a:pPr>
            <a:r>
              <a:rPr lang="en-GB" sz="3200">
                <a:solidFill>
                  <a:schemeClr val="tx1"/>
                </a:solidFill>
                <a:ea typeface="ＭＳ Ｐゴシック" charset="-128"/>
                <a:cs typeface="ＭＳ Ｐゴシック" charset="-128"/>
              </a:rPr>
              <a:t>Compute three nearest neighbours for each vase</a:t>
            </a:r>
          </a:p>
        </p:txBody>
      </p:sp>
      <p:pic>
        <p:nvPicPr>
          <p:cNvPr id="56341" name="Picture 21"/>
          <p:cNvPicPr>
            <a:picLocks noChangeAspect="1" noChangeArrowheads="1"/>
          </p:cNvPicPr>
          <p:nvPr/>
        </p:nvPicPr>
        <p:blipFill>
          <a:blip r:embed="rId5"/>
          <a:srcRect/>
          <a:stretch>
            <a:fillRect/>
          </a:stretch>
        </p:blipFill>
        <p:spPr bwMode="auto">
          <a:xfrm>
            <a:off x="6143625" y="1295400"/>
            <a:ext cx="396875" cy="596900"/>
          </a:xfrm>
          <a:prstGeom prst="rect">
            <a:avLst/>
          </a:prstGeom>
          <a:noFill/>
          <a:ln w="12700">
            <a:noFill/>
            <a:miter lim="800000"/>
            <a:headEnd/>
            <a:tailEnd/>
          </a:ln>
        </p:spPr>
      </p:pic>
      <p:pic>
        <p:nvPicPr>
          <p:cNvPr id="56342" name="Picture 22"/>
          <p:cNvPicPr>
            <a:picLocks noChangeAspect="1" noChangeArrowheads="1"/>
          </p:cNvPicPr>
          <p:nvPr/>
        </p:nvPicPr>
        <p:blipFill>
          <a:blip r:embed="rId6"/>
          <a:srcRect/>
          <a:stretch>
            <a:fillRect/>
          </a:stretch>
        </p:blipFill>
        <p:spPr bwMode="auto">
          <a:xfrm>
            <a:off x="6451600" y="2482850"/>
            <a:ext cx="339725" cy="515938"/>
          </a:xfrm>
          <a:prstGeom prst="rect">
            <a:avLst/>
          </a:prstGeom>
          <a:noFill/>
          <a:ln w="12700">
            <a:noFill/>
            <a:miter lim="800000"/>
            <a:headEnd/>
            <a:tailEnd/>
          </a:ln>
        </p:spPr>
      </p:pic>
      <p:pic>
        <p:nvPicPr>
          <p:cNvPr id="56343" name="Picture 23"/>
          <p:cNvPicPr>
            <a:picLocks noChangeAspect="1" noChangeArrowheads="1"/>
          </p:cNvPicPr>
          <p:nvPr/>
        </p:nvPicPr>
        <p:blipFill>
          <a:blip r:embed="rId7"/>
          <a:srcRect/>
          <a:stretch>
            <a:fillRect/>
          </a:stretch>
        </p:blipFill>
        <p:spPr bwMode="auto">
          <a:xfrm>
            <a:off x="6173788" y="3027363"/>
            <a:ext cx="347662" cy="536575"/>
          </a:xfrm>
          <a:prstGeom prst="rect">
            <a:avLst/>
          </a:prstGeom>
          <a:noFill/>
          <a:ln w="12700">
            <a:noFill/>
            <a:miter lim="800000"/>
            <a:headEnd/>
            <a:tailEnd/>
          </a:ln>
        </p:spPr>
      </p:pic>
      <p:sp>
        <p:nvSpPr>
          <p:cNvPr id="56344" name="Line 24"/>
          <p:cNvSpPr>
            <a:spLocks noChangeShapeType="1"/>
          </p:cNvSpPr>
          <p:nvPr/>
        </p:nvSpPr>
        <p:spPr bwMode="auto">
          <a:xfrm flipH="1">
            <a:off x="5791200" y="1905000"/>
            <a:ext cx="330200" cy="444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56345" name="Line 25"/>
          <p:cNvSpPr>
            <a:spLocks noChangeShapeType="1"/>
          </p:cNvSpPr>
          <p:nvPr/>
        </p:nvSpPr>
        <p:spPr bwMode="auto">
          <a:xfrm flipH="1">
            <a:off x="5867400" y="2781300"/>
            <a:ext cx="546100" cy="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56346" name="Line 26"/>
          <p:cNvSpPr>
            <a:spLocks noChangeShapeType="1"/>
          </p:cNvSpPr>
          <p:nvPr/>
        </p:nvSpPr>
        <p:spPr bwMode="auto">
          <a:xfrm flipH="1" flipV="1">
            <a:off x="5600700" y="2984500"/>
            <a:ext cx="495300" cy="190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56347" name="Text Box 27"/>
          <p:cNvSpPr txBox="1">
            <a:spLocks noChangeArrowheads="1"/>
          </p:cNvSpPr>
          <p:nvPr/>
        </p:nvSpPr>
        <p:spPr bwMode="auto">
          <a:xfrm>
            <a:off x="755650" y="1628775"/>
            <a:ext cx="2438400" cy="519113"/>
          </a:xfrm>
          <a:prstGeom prst="rect">
            <a:avLst/>
          </a:prstGeom>
          <a:noFill/>
          <a:ln w="12700">
            <a:noFill/>
            <a:miter lim="800000"/>
            <a:headEnd/>
            <a:tailEnd/>
          </a:ln>
        </p:spPr>
        <p:txBody>
          <a:bodyPr>
            <a:prstTxWarp prst="textNoShape">
              <a:avLst/>
            </a:prstTxWarp>
            <a:spAutoFit/>
          </a:bodyPr>
          <a:lstStyle/>
          <a:p>
            <a:pPr algn="ctr">
              <a:spcBef>
                <a:spcPct val="50000"/>
              </a:spcBef>
            </a:pPr>
            <a:r>
              <a:rPr lang="en-GB">
                <a:ea typeface="ＭＳ Ｐゴシック" charset="-128"/>
                <a:cs typeface="ＭＳ Ｐゴシック" charset="-128"/>
              </a:rPr>
              <a:t>classify shape</a:t>
            </a:r>
            <a:endParaRPr lang="en-US">
              <a:ea typeface="ＭＳ Ｐゴシック" charset="-128"/>
              <a:cs typeface="ＭＳ Ｐゴシック" charset="-128"/>
            </a:endParaRPr>
          </a:p>
        </p:txBody>
      </p:sp>
      <p:sp>
        <p:nvSpPr>
          <p:cNvPr id="56348" name="Text Box 28"/>
          <p:cNvSpPr txBox="1">
            <a:spLocks noChangeArrowheads="1"/>
          </p:cNvSpPr>
          <p:nvPr/>
        </p:nvSpPr>
        <p:spPr bwMode="auto">
          <a:xfrm>
            <a:off x="7000875" y="2133600"/>
            <a:ext cx="1914525" cy="646113"/>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1800">
                <a:ea typeface="ＭＳ Ｐゴシック" charset="-128"/>
                <a:cs typeface="ＭＳ Ｐゴシック" charset="-128"/>
              </a:rPr>
              <a:t>all three are neck-amphorae</a:t>
            </a:r>
            <a:endParaRPr lang="en-US" sz="1800">
              <a:ea typeface="ＭＳ Ｐゴシック" charset="-128"/>
              <a:cs typeface="ＭＳ Ｐゴシック" charset="-128"/>
            </a:endParaRPr>
          </a:p>
        </p:txBody>
      </p:sp>
      <p:sp>
        <p:nvSpPr>
          <p:cNvPr id="56349" name="Text Box 29"/>
          <p:cNvSpPr txBox="1">
            <a:spLocks noChangeArrowheads="1"/>
          </p:cNvSpPr>
          <p:nvPr/>
        </p:nvSpPr>
        <p:spPr bwMode="auto">
          <a:xfrm>
            <a:off x="355600" y="2997200"/>
            <a:ext cx="2717800" cy="822325"/>
          </a:xfrm>
          <a:prstGeom prst="rect">
            <a:avLst/>
          </a:prstGeom>
          <a:noFill/>
          <a:ln w="12700">
            <a:noFill/>
            <a:miter lim="800000"/>
            <a:headEnd/>
            <a:tailEnd/>
          </a:ln>
        </p:spPr>
        <p:txBody>
          <a:bodyPr>
            <a:prstTxWarp prst="textNoShape">
              <a:avLst/>
            </a:prstTxWarp>
            <a:spAutoFit/>
          </a:bodyPr>
          <a:lstStyle/>
          <a:p>
            <a:pPr>
              <a:spcBef>
                <a:spcPct val="50000"/>
              </a:spcBef>
            </a:pPr>
            <a:r>
              <a:rPr lang="en-GB" sz="2400">
                <a:solidFill>
                  <a:schemeClr val="tx1"/>
                </a:solidFill>
                <a:ea typeface="ＭＳ Ｐゴシック" charset="-128"/>
                <a:cs typeface="ＭＳ Ｐゴシック" charset="-128"/>
              </a:rPr>
              <a:t>“judge me by the company I keep”</a:t>
            </a:r>
            <a:endParaRPr lang="en-US" sz="2400">
              <a:solidFill>
                <a:schemeClr val="tx1"/>
              </a:solidFill>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4" name="Picture 4" descr="beazleywebsitejune2010.jpg"/>
          <p:cNvPicPr>
            <a:picLocks noChangeAspect="1"/>
          </p:cNvPicPr>
          <p:nvPr/>
        </p:nvPicPr>
        <p:blipFill>
          <a:blip r:embed="rId3"/>
          <a:srcRect/>
          <a:stretch>
            <a:fillRect/>
          </a:stretch>
        </p:blipFill>
        <p:spPr bwMode="auto">
          <a:xfrm>
            <a:off x="1143000" y="1143000"/>
            <a:ext cx="6929438" cy="4259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8370" name="Picture 2" descr="screendump1"/>
          <p:cNvPicPr>
            <a:picLocks noChangeAspect="1" noChangeArrowheads="1"/>
          </p:cNvPicPr>
          <p:nvPr/>
        </p:nvPicPr>
        <p:blipFill>
          <a:blip r:embed="rId3"/>
          <a:srcRect b="62210"/>
          <a:stretch>
            <a:fillRect/>
          </a:stretch>
        </p:blipFill>
        <p:spPr bwMode="auto">
          <a:xfrm>
            <a:off x="1000125" y="1571625"/>
            <a:ext cx="7210425" cy="1655763"/>
          </a:xfrm>
          <a:prstGeom prst="rect">
            <a:avLst/>
          </a:prstGeom>
          <a:noFill/>
          <a:ln w="9525">
            <a:noFill/>
            <a:miter lim="800000"/>
            <a:headEnd/>
            <a:tailEnd/>
          </a:ln>
        </p:spPr>
      </p:pic>
      <p:sp>
        <p:nvSpPr>
          <p:cNvPr id="58371" name="Text Box 3"/>
          <p:cNvSpPr txBox="1">
            <a:spLocks noChangeArrowheads="1"/>
          </p:cNvSpPr>
          <p:nvPr/>
        </p:nvSpPr>
        <p:spPr bwMode="auto">
          <a:xfrm>
            <a:off x="395288" y="188913"/>
            <a:ext cx="7200900" cy="1138237"/>
          </a:xfrm>
          <a:prstGeom prst="rect">
            <a:avLst/>
          </a:prstGeom>
          <a:noFill/>
          <a:ln w="9525">
            <a:noFill/>
            <a:miter lim="800000"/>
            <a:headEnd/>
            <a:tailEnd/>
          </a:ln>
        </p:spPr>
        <p:txBody>
          <a:bodyPr>
            <a:prstTxWarp prst="textNoShape">
              <a:avLst/>
            </a:prstTxWarp>
            <a:spAutoFit/>
          </a:bodyPr>
          <a:lstStyle/>
          <a:p>
            <a:pPr>
              <a:spcBef>
                <a:spcPct val="50000"/>
              </a:spcBef>
            </a:pPr>
            <a:r>
              <a:rPr lang="en-GB" sz="3200">
                <a:solidFill>
                  <a:schemeClr val="tx1"/>
                </a:solidFill>
                <a:ea typeface="ＭＳ Ｐゴシック" charset="-128"/>
                <a:cs typeface="ＭＳ Ｐゴシック" charset="-128"/>
              </a:rPr>
              <a:t>Step by step demonstration: </a:t>
            </a:r>
          </a:p>
          <a:p>
            <a:pPr lvl="1">
              <a:spcBef>
                <a:spcPct val="50000"/>
              </a:spcBef>
            </a:pPr>
            <a:r>
              <a:rPr lang="en-GB" sz="2400">
                <a:solidFill>
                  <a:schemeClr val="tx1"/>
                </a:solidFill>
                <a:ea typeface="ＭＳ Ｐゴシック" charset="-128"/>
                <a:cs typeface="ＭＳ Ｐゴシック" charset="-128"/>
              </a:rPr>
              <a:t>Step 1: upload image</a:t>
            </a:r>
            <a:endParaRPr lang="en-US" sz="2400">
              <a:solidFill>
                <a:schemeClr val="tx1"/>
              </a:solidFill>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2" descr="screendump1"/>
          <p:cNvPicPr>
            <a:picLocks noChangeAspect="1" noChangeArrowheads="1"/>
          </p:cNvPicPr>
          <p:nvPr/>
        </p:nvPicPr>
        <p:blipFill>
          <a:blip r:embed="rId3"/>
          <a:srcRect/>
          <a:stretch>
            <a:fillRect/>
          </a:stretch>
        </p:blipFill>
        <p:spPr bwMode="auto">
          <a:xfrm>
            <a:off x="1000125" y="1357313"/>
            <a:ext cx="7210425" cy="4381500"/>
          </a:xfrm>
          <a:prstGeom prst="rect">
            <a:avLst/>
          </a:prstGeom>
          <a:noFill/>
          <a:ln w="9525">
            <a:noFill/>
            <a:miter lim="800000"/>
            <a:headEnd/>
            <a:tailEnd/>
          </a:ln>
        </p:spPr>
      </p:pic>
      <p:sp>
        <p:nvSpPr>
          <p:cNvPr id="60419" name="Text Box 3"/>
          <p:cNvSpPr txBox="1">
            <a:spLocks noChangeArrowheads="1"/>
          </p:cNvSpPr>
          <p:nvPr/>
        </p:nvSpPr>
        <p:spPr bwMode="auto">
          <a:xfrm>
            <a:off x="395288" y="188913"/>
            <a:ext cx="7200900" cy="1138237"/>
          </a:xfrm>
          <a:prstGeom prst="rect">
            <a:avLst/>
          </a:prstGeom>
          <a:noFill/>
          <a:ln w="9525">
            <a:noFill/>
            <a:miter lim="800000"/>
            <a:headEnd/>
            <a:tailEnd/>
          </a:ln>
        </p:spPr>
        <p:txBody>
          <a:bodyPr>
            <a:prstTxWarp prst="textNoShape">
              <a:avLst/>
            </a:prstTxWarp>
            <a:spAutoFit/>
          </a:bodyPr>
          <a:lstStyle/>
          <a:p>
            <a:pPr>
              <a:spcBef>
                <a:spcPct val="50000"/>
              </a:spcBef>
            </a:pPr>
            <a:r>
              <a:rPr lang="en-GB" sz="3200">
                <a:solidFill>
                  <a:schemeClr val="tx1"/>
                </a:solidFill>
                <a:ea typeface="ＭＳ Ｐゴシック" charset="-128"/>
                <a:cs typeface="ＭＳ Ｐゴシック" charset="-128"/>
              </a:rPr>
              <a:t>Step by step demonstration: </a:t>
            </a:r>
          </a:p>
          <a:p>
            <a:pPr lvl="1">
              <a:spcBef>
                <a:spcPct val="50000"/>
              </a:spcBef>
            </a:pPr>
            <a:r>
              <a:rPr lang="en-GB" sz="2400">
                <a:solidFill>
                  <a:schemeClr val="tx1"/>
                </a:solidFill>
                <a:ea typeface="ＭＳ Ｐゴシック" charset="-128"/>
                <a:cs typeface="ＭＳ Ｐゴシック" charset="-128"/>
              </a:rPr>
              <a:t>Step 2: classify shape</a:t>
            </a:r>
            <a:endParaRPr lang="en-US" sz="2400">
              <a:solidFill>
                <a:schemeClr val="tx1"/>
              </a:solidFill>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ext Box 1"/>
          <p:cNvSpPr txBox="1">
            <a:spLocks noChangeArrowheads="1"/>
          </p:cNvSpPr>
          <p:nvPr/>
        </p:nvSpPr>
        <p:spPr bwMode="auto">
          <a:xfrm>
            <a:off x="395288" y="188913"/>
            <a:ext cx="7200900" cy="1138237"/>
          </a:xfrm>
          <a:prstGeom prst="rect">
            <a:avLst/>
          </a:prstGeom>
          <a:noFill/>
          <a:ln w="9525">
            <a:noFill/>
            <a:round/>
            <a:headEnd/>
            <a:tailEnd/>
          </a:ln>
        </p:spPr>
        <p:txBody>
          <a:bodyPr lIns="90000" tIns="46800" rIns="90000" bIns="46800">
            <a:prstTxWarp prst="textNoShape">
              <a:avLst/>
            </a:prstTxWarp>
            <a:spAutoFit/>
          </a:bodyPr>
          <a:lstStyle/>
          <a:p>
            <a:pPr>
              <a:spcBef>
                <a:spcPts val="2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ea typeface="ＭＳ Ｐゴシック" charset="-128"/>
                <a:cs typeface="ＭＳ Ｐゴシック" charset="-128"/>
              </a:rPr>
              <a:t>Step by step demonstration: </a:t>
            </a:r>
          </a:p>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a:solidFill>
                  <a:srgbClr val="000000"/>
                </a:solidFill>
                <a:ea typeface="ＭＳ Ｐゴシック" charset="-128"/>
                <a:cs typeface="ＭＳ Ｐゴシック" charset="-128"/>
              </a:rPr>
              <a:t>Step 3: matches in CLAROS</a:t>
            </a:r>
          </a:p>
        </p:txBody>
      </p:sp>
      <p:pic>
        <p:nvPicPr>
          <p:cNvPr id="62467" name="Picture 2"/>
          <p:cNvPicPr>
            <a:picLocks noChangeAspect="1" noChangeArrowheads="1"/>
          </p:cNvPicPr>
          <p:nvPr/>
        </p:nvPicPr>
        <p:blipFill>
          <a:blip r:embed="rId3"/>
          <a:srcRect/>
          <a:stretch>
            <a:fillRect/>
          </a:stretch>
        </p:blipFill>
        <p:spPr bwMode="auto">
          <a:xfrm>
            <a:off x="539750" y="1465263"/>
            <a:ext cx="7942263" cy="456406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457200" y="1143000"/>
            <a:ext cx="8229600" cy="5892800"/>
          </a:xfrm>
        </p:spPr>
        <p:txBody>
          <a:bodyPr/>
          <a:lstStyle/>
          <a:p>
            <a:pPr marL="0" indent="0">
              <a:lnSpc>
                <a:spcPct val="90000"/>
              </a:lnSpc>
            </a:pPr>
            <a:r>
              <a:rPr lang="en-GB" sz="2800">
                <a:solidFill>
                  <a:schemeClr val="tx1"/>
                </a:solidFill>
              </a:rPr>
              <a:t> Short term (this year): 3D retrieval</a:t>
            </a: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r>
              <a:rPr lang="en-GB" sz="2800">
                <a:solidFill>
                  <a:schemeClr val="tx1"/>
                </a:solidFill>
              </a:rPr>
              <a:t> Medium term: classification of decorations</a:t>
            </a: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endParaRPr lang="en-GB" sz="2800">
              <a:solidFill>
                <a:schemeClr val="tx1"/>
              </a:solidFill>
            </a:endParaRPr>
          </a:p>
          <a:p>
            <a:pPr marL="0" indent="0">
              <a:lnSpc>
                <a:spcPct val="90000"/>
              </a:lnSpc>
            </a:pPr>
            <a:r>
              <a:rPr lang="en-GB" sz="2800">
                <a:solidFill>
                  <a:schemeClr val="tx1"/>
                </a:solidFill>
              </a:rPr>
              <a:t> Longer term: predict artist/age</a:t>
            </a:r>
          </a:p>
        </p:txBody>
      </p:sp>
      <p:sp>
        <p:nvSpPr>
          <p:cNvPr id="64515" name="Rectangle 2"/>
          <p:cNvSpPr>
            <a:spLocks noGrp="1" noChangeArrowheads="1"/>
          </p:cNvSpPr>
          <p:nvPr>
            <p:ph type="title"/>
          </p:nvPr>
        </p:nvSpPr>
        <p:spPr/>
        <p:txBody>
          <a:bodyPr/>
          <a:lstStyle/>
          <a:p>
            <a:pPr algn="ctr"/>
            <a:r>
              <a:rPr lang="en-GB" sz="3600">
                <a:solidFill>
                  <a:srgbClr val="0000CC"/>
                </a:solidFill>
              </a:rPr>
              <a:t>Future Developments</a:t>
            </a:r>
            <a:endParaRPr lang="en-US" sz="3600">
              <a:solidFill>
                <a:srgbClr val="0000CC"/>
              </a:solidFill>
            </a:endParaRPr>
          </a:p>
        </p:txBody>
      </p:sp>
      <p:pic>
        <p:nvPicPr>
          <p:cNvPr id="64516" name="Picture 5"/>
          <p:cNvPicPr>
            <a:picLocks noChangeAspect="1" noChangeArrowheads="1"/>
          </p:cNvPicPr>
          <p:nvPr/>
        </p:nvPicPr>
        <p:blipFill>
          <a:blip r:embed="rId2"/>
          <a:srcRect l="34245" t="34723" r="22395" b="25520"/>
          <a:stretch>
            <a:fillRect/>
          </a:stretch>
        </p:blipFill>
        <p:spPr bwMode="auto">
          <a:xfrm>
            <a:off x="736600" y="4224338"/>
            <a:ext cx="2628900" cy="1808162"/>
          </a:xfrm>
          <a:prstGeom prst="rect">
            <a:avLst/>
          </a:prstGeom>
          <a:noFill/>
          <a:ln w="12700">
            <a:noFill/>
            <a:miter lim="800000"/>
            <a:headEnd/>
            <a:tailEnd/>
          </a:ln>
        </p:spPr>
      </p:pic>
      <p:sp>
        <p:nvSpPr>
          <p:cNvPr id="64517" name="Text Box 6"/>
          <p:cNvSpPr txBox="1">
            <a:spLocks noChangeArrowheads="1"/>
          </p:cNvSpPr>
          <p:nvPr/>
        </p:nvSpPr>
        <p:spPr bwMode="auto">
          <a:xfrm>
            <a:off x="5080000" y="4865688"/>
            <a:ext cx="3384550" cy="457200"/>
          </a:xfrm>
          <a:prstGeom prst="rect">
            <a:avLst/>
          </a:prstGeom>
          <a:noFill/>
          <a:ln w="12700">
            <a:noFill/>
            <a:miter lim="800000"/>
            <a:headEnd/>
            <a:tailEnd/>
          </a:ln>
        </p:spPr>
        <p:txBody>
          <a:bodyPr>
            <a:prstTxWarp prst="textNoShape">
              <a:avLst/>
            </a:prstTxWarp>
            <a:spAutoFit/>
          </a:bodyPr>
          <a:lstStyle/>
          <a:p>
            <a:r>
              <a:rPr lang="en-GB" sz="2400">
                <a:solidFill>
                  <a:schemeClr val="tx2"/>
                </a:solidFill>
              </a:rPr>
              <a:t>“</a:t>
            </a:r>
            <a:r>
              <a:rPr lang="en-US" sz="2400">
                <a:solidFill>
                  <a:schemeClr val="tx2"/>
                </a:solidFill>
              </a:rPr>
              <a:t>Herakles and the lion”</a:t>
            </a:r>
          </a:p>
        </p:txBody>
      </p:sp>
      <p:sp>
        <p:nvSpPr>
          <p:cNvPr id="64518" name="AutoShape 7"/>
          <p:cNvSpPr>
            <a:spLocks noChangeArrowheads="1"/>
          </p:cNvSpPr>
          <p:nvPr/>
        </p:nvSpPr>
        <p:spPr bwMode="auto">
          <a:xfrm>
            <a:off x="3733800" y="4914900"/>
            <a:ext cx="990600" cy="355600"/>
          </a:xfrm>
          <a:prstGeom prst="rightArrow">
            <a:avLst>
              <a:gd name="adj1" fmla="val 50000"/>
              <a:gd name="adj2" fmla="val 69643"/>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pic>
        <p:nvPicPr>
          <p:cNvPr id="64519" name="Picture 8"/>
          <p:cNvPicPr>
            <a:picLocks noChangeAspect="1" noChangeArrowheads="1"/>
          </p:cNvPicPr>
          <p:nvPr/>
        </p:nvPicPr>
        <p:blipFill>
          <a:blip r:embed="rId3"/>
          <a:srcRect l="31410" t="22133" r="34409" b="23853"/>
          <a:stretch>
            <a:fillRect/>
          </a:stretch>
        </p:blipFill>
        <p:spPr bwMode="auto">
          <a:xfrm>
            <a:off x="1744663" y="1882775"/>
            <a:ext cx="1273175" cy="1470025"/>
          </a:xfrm>
          <a:prstGeom prst="rect">
            <a:avLst/>
          </a:prstGeom>
          <a:noFill/>
          <a:ln w="12700">
            <a:noFill/>
            <a:miter lim="800000"/>
            <a:headEnd/>
            <a:tailEnd/>
          </a:ln>
        </p:spPr>
      </p:pic>
      <p:pic>
        <p:nvPicPr>
          <p:cNvPr id="64520" name="Picture 9"/>
          <p:cNvPicPr>
            <a:picLocks noChangeAspect="1" noChangeArrowheads="1"/>
          </p:cNvPicPr>
          <p:nvPr/>
        </p:nvPicPr>
        <p:blipFill>
          <a:blip r:embed="rId4"/>
          <a:srcRect l="32193" t="16422" r="29326" b="12001"/>
          <a:stretch>
            <a:fillRect/>
          </a:stretch>
        </p:blipFill>
        <p:spPr bwMode="auto">
          <a:xfrm>
            <a:off x="4630738" y="1812925"/>
            <a:ext cx="1181100" cy="1603375"/>
          </a:xfrm>
          <a:prstGeom prst="rect">
            <a:avLst/>
          </a:prstGeom>
          <a:noFill/>
          <a:ln w="12700">
            <a:noFill/>
            <a:miter lim="800000"/>
            <a:headEnd/>
            <a:tailEnd/>
          </a:ln>
        </p:spPr>
      </p:pic>
      <p:sp>
        <p:nvSpPr>
          <p:cNvPr id="64521" name="AutoShape 10"/>
          <p:cNvSpPr>
            <a:spLocks noChangeArrowheads="1"/>
          </p:cNvSpPr>
          <p:nvPr/>
        </p:nvSpPr>
        <p:spPr bwMode="auto">
          <a:xfrm>
            <a:off x="3390900" y="2413000"/>
            <a:ext cx="990600" cy="355600"/>
          </a:xfrm>
          <a:prstGeom prst="rightArrow">
            <a:avLst>
              <a:gd name="adj1" fmla="val 50000"/>
              <a:gd name="adj2" fmla="val 69643"/>
            </a:avLst>
          </a:prstGeom>
          <a:solidFill>
            <a:srgbClr val="FF0000"/>
          </a:solidFill>
          <a:ln w="12700">
            <a:solidFill>
              <a:srgbClr val="FF0000"/>
            </a:solidFill>
            <a:miter lim="800000"/>
            <a:headEnd/>
            <a:tailEnd/>
          </a:ln>
        </p:spPr>
        <p:txBody>
          <a:bodyPr wrap="none" anchor="ctr">
            <a:prstTxWarp prst="textNoShape">
              <a:avLst/>
            </a:prstTxWarp>
          </a:bodyPr>
          <a:lstStyle/>
          <a:p>
            <a:endParaRPr 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Content Placeholder 2"/>
          <p:cNvSpPr>
            <a:spLocks noGrp="1"/>
          </p:cNvSpPr>
          <p:nvPr>
            <p:ph type="body" sz="half" idx="4294967295"/>
          </p:nvPr>
        </p:nvSpPr>
        <p:spPr>
          <a:xfrm>
            <a:off x="0" y="0"/>
            <a:ext cx="3200400" cy="2362200"/>
          </a:xfrm>
        </p:spPr>
        <p:txBody>
          <a:bodyPr lIns="0" tIns="0" rIns="0" bIns="0"/>
          <a:lstStyle/>
          <a:p>
            <a:pPr marL="282575" indent="-282575"/>
            <a:endParaRPr lang="en-US" sz="2800"/>
          </a:p>
        </p:txBody>
      </p:sp>
      <p:pic>
        <p:nvPicPr>
          <p:cNvPr id="65539" name="Picture 11"/>
          <p:cNvPicPr>
            <a:picLocks noChangeAspect="1"/>
          </p:cNvPicPr>
          <p:nvPr/>
        </p:nvPicPr>
        <p:blipFill>
          <a:blip r:embed="rId3"/>
          <a:srcRect/>
          <a:stretch>
            <a:fillRect/>
          </a:stretch>
        </p:blipFill>
        <p:spPr bwMode="auto">
          <a:xfrm>
            <a:off x="6870700" y="2819400"/>
            <a:ext cx="2273300" cy="2362200"/>
          </a:xfrm>
          <a:prstGeom prst="rect">
            <a:avLst/>
          </a:prstGeom>
          <a:noFill/>
          <a:ln w="9525">
            <a:noFill/>
            <a:miter lim="800000"/>
            <a:headEnd/>
            <a:tailEnd/>
          </a:ln>
        </p:spPr>
      </p:pic>
      <p:pic>
        <p:nvPicPr>
          <p:cNvPr id="65540" name="Picture 12"/>
          <p:cNvPicPr>
            <a:picLocks noChangeAspect="1"/>
          </p:cNvPicPr>
          <p:nvPr/>
        </p:nvPicPr>
        <p:blipFill>
          <a:blip r:embed="rId4"/>
          <a:srcRect/>
          <a:stretch>
            <a:fillRect/>
          </a:stretch>
        </p:blipFill>
        <p:spPr bwMode="auto">
          <a:xfrm>
            <a:off x="0" y="0"/>
            <a:ext cx="4064000" cy="1790700"/>
          </a:xfrm>
          <a:prstGeom prst="rect">
            <a:avLst/>
          </a:prstGeom>
          <a:noFill/>
          <a:ln w="9525">
            <a:noFill/>
            <a:miter lim="800000"/>
            <a:headEnd/>
            <a:tailEnd/>
          </a:ln>
        </p:spPr>
      </p:pic>
      <p:pic>
        <p:nvPicPr>
          <p:cNvPr id="65541" name="Picture 13"/>
          <p:cNvPicPr>
            <a:picLocks noChangeAspect="1"/>
          </p:cNvPicPr>
          <p:nvPr/>
        </p:nvPicPr>
        <p:blipFill>
          <a:blip r:embed="rId5"/>
          <a:srcRect/>
          <a:stretch>
            <a:fillRect/>
          </a:stretch>
        </p:blipFill>
        <p:spPr bwMode="auto">
          <a:xfrm>
            <a:off x="1143000" y="1600200"/>
            <a:ext cx="3276600" cy="2487613"/>
          </a:xfrm>
          <a:prstGeom prst="rect">
            <a:avLst/>
          </a:prstGeom>
          <a:noFill/>
          <a:ln w="9525">
            <a:noFill/>
            <a:miter lim="800000"/>
            <a:headEnd/>
            <a:tailEnd/>
          </a:ln>
        </p:spPr>
      </p:pic>
      <p:pic>
        <p:nvPicPr>
          <p:cNvPr id="65542" name="Picture 15"/>
          <p:cNvPicPr>
            <a:picLocks noChangeAspect="1"/>
          </p:cNvPicPr>
          <p:nvPr/>
        </p:nvPicPr>
        <p:blipFill>
          <a:blip r:embed="rId6"/>
          <a:srcRect/>
          <a:stretch>
            <a:fillRect/>
          </a:stretch>
        </p:blipFill>
        <p:spPr bwMode="auto">
          <a:xfrm>
            <a:off x="3733800" y="228600"/>
            <a:ext cx="4508500" cy="2959100"/>
          </a:xfrm>
          <a:prstGeom prst="rect">
            <a:avLst/>
          </a:prstGeom>
          <a:noFill/>
          <a:ln w="9525">
            <a:noFill/>
            <a:miter lim="800000"/>
            <a:headEnd/>
            <a:tailEnd/>
          </a:ln>
        </p:spPr>
      </p:pic>
      <p:pic>
        <p:nvPicPr>
          <p:cNvPr id="65543" name="Picture 16"/>
          <p:cNvPicPr>
            <a:picLocks noChangeAspect="1"/>
          </p:cNvPicPr>
          <p:nvPr/>
        </p:nvPicPr>
        <p:blipFill>
          <a:blip r:embed="rId7"/>
          <a:srcRect/>
          <a:stretch>
            <a:fillRect/>
          </a:stretch>
        </p:blipFill>
        <p:spPr bwMode="auto">
          <a:xfrm>
            <a:off x="0" y="3352800"/>
            <a:ext cx="3860800" cy="2571750"/>
          </a:xfrm>
          <a:prstGeom prst="rect">
            <a:avLst/>
          </a:prstGeom>
          <a:noFill/>
          <a:ln w="9525">
            <a:noFill/>
            <a:miter lim="800000"/>
            <a:headEnd/>
            <a:tailEnd/>
          </a:ln>
        </p:spPr>
      </p:pic>
      <p:pic>
        <p:nvPicPr>
          <p:cNvPr id="65544" name="Picture 18"/>
          <p:cNvPicPr>
            <a:picLocks noChangeAspect="1"/>
          </p:cNvPicPr>
          <p:nvPr/>
        </p:nvPicPr>
        <p:blipFill>
          <a:blip r:embed="rId8"/>
          <a:srcRect/>
          <a:stretch>
            <a:fillRect/>
          </a:stretch>
        </p:blipFill>
        <p:spPr bwMode="auto">
          <a:xfrm>
            <a:off x="4191000" y="3276600"/>
            <a:ext cx="2578100" cy="3365500"/>
          </a:xfrm>
          <a:prstGeom prst="rect">
            <a:avLst/>
          </a:prstGeom>
          <a:noFill/>
          <a:ln w="9525">
            <a:noFill/>
            <a:miter lim="800000"/>
            <a:headEnd/>
            <a:tailEnd/>
          </a:ln>
        </p:spPr>
      </p:pic>
      <p:pic>
        <p:nvPicPr>
          <p:cNvPr id="65545" name="Picture 19"/>
          <p:cNvPicPr>
            <a:picLocks noChangeAspect="1"/>
          </p:cNvPicPr>
          <p:nvPr/>
        </p:nvPicPr>
        <p:blipFill>
          <a:blip r:embed="rId9"/>
          <a:srcRect/>
          <a:stretch>
            <a:fillRect/>
          </a:stretch>
        </p:blipFill>
        <p:spPr bwMode="auto">
          <a:xfrm>
            <a:off x="7162800" y="5105400"/>
            <a:ext cx="158115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218" name="Picture 2" descr="casts.jpg"/>
          <p:cNvPicPr>
            <a:picLocks noChangeAspect="1"/>
          </p:cNvPicPr>
          <p:nvPr/>
        </p:nvPicPr>
        <p:blipFill>
          <a:blip r:embed="rId3"/>
          <a:srcRect/>
          <a:stretch>
            <a:fillRect/>
          </a:stretch>
        </p:blipFill>
        <p:spPr bwMode="auto">
          <a:xfrm>
            <a:off x="857250" y="928688"/>
            <a:ext cx="7500938" cy="4525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42" name="Picture 1" descr="berlinpainter.jpg"/>
          <p:cNvPicPr>
            <a:picLocks noChangeAspect="1"/>
          </p:cNvPicPr>
          <p:nvPr/>
        </p:nvPicPr>
        <p:blipFill>
          <a:blip r:embed="rId3"/>
          <a:srcRect/>
          <a:stretch>
            <a:fillRect/>
          </a:stretch>
        </p:blipFill>
        <p:spPr bwMode="auto">
          <a:xfrm>
            <a:off x="928688" y="928688"/>
            <a:ext cx="7215187" cy="4459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GB">
                <a:cs typeface="ＭＳ Ｐゴシック" charset="-128"/>
              </a:rPr>
              <a:t>Ashmolean Museum, Cast Gallery basement</a:t>
            </a:r>
            <a:endParaRPr lang="en-US">
              <a:cs typeface="ＭＳ Ｐゴシック" charset="-128"/>
            </a:endParaRPr>
          </a:p>
        </p:txBody>
      </p:sp>
      <p:pic>
        <p:nvPicPr>
          <p:cNvPr id="11267" name="Picture 6" descr="Q:\oldweb-keepandsort\OCRPG\images\BA1Small.jpg"/>
          <p:cNvPicPr>
            <a:picLocks noChangeAspect="1" noChangeArrowheads="1"/>
          </p:cNvPicPr>
          <p:nvPr/>
        </p:nvPicPr>
        <p:blipFill>
          <a:blip r:embed="rId3"/>
          <a:srcRect/>
          <a:stretch>
            <a:fillRect/>
          </a:stretch>
        </p:blipFill>
        <p:spPr bwMode="auto">
          <a:xfrm>
            <a:off x="1357313" y="1328738"/>
            <a:ext cx="2428875" cy="1939925"/>
          </a:xfrm>
          <a:prstGeom prst="rect">
            <a:avLst/>
          </a:prstGeom>
          <a:noFill/>
          <a:ln w="9525">
            <a:noFill/>
            <a:miter lim="800000"/>
            <a:headEnd/>
            <a:tailEnd/>
          </a:ln>
        </p:spPr>
      </p:pic>
      <p:pic>
        <p:nvPicPr>
          <p:cNvPr id="11268" name="Picture 9" descr="Q:\oldweb-keepandsort\OCRPG\images\UsersArea1Small.jpg"/>
          <p:cNvPicPr>
            <a:picLocks noChangeAspect="1" noChangeArrowheads="1"/>
          </p:cNvPicPr>
          <p:nvPr/>
        </p:nvPicPr>
        <p:blipFill>
          <a:blip r:embed="rId4"/>
          <a:srcRect/>
          <a:stretch>
            <a:fillRect/>
          </a:stretch>
        </p:blipFill>
        <p:spPr bwMode="auto">
          <a:xfrm>
            <a:off x="4357688" y="1428750"/>
            <a:ext cx="2643187" cy="2014538"/>
          </a:xfrm>
          <a:prstGeom prst="rect">
            <a:avLst/>
          </a:prstGeom>
          <a:noFill/>
          <a:ln w="9525">
            <a:noFill/>
            <a:miter lim="800000"/>
            <a:headEnd/>
            <a:tailEnd/>
          </a:ln>
        </p:spPr>
      </p:pic>
      <p:pic>
        <p:nvPicPr>
          <p:cNvPr id="11269" name="Picture 7" descr="Q:\oldweb-keepandsort\OCRPG\images\GalleryMonitorSmall.jpg"/>
          <p:cNvPicPr>
            <a:picLocks noGrp="1" noChangeAspect="1" noChangeArrowheads="1"/>
          </p:cNvPicPr>
          <p:nvPr>
            <p:ph idx="1"/>
          </p:nvPr>
        </p:nvPicPr>
        <p:blipFill>
          <a:blip r:embed="rId5"/>
          <a:srcRect/>
          <a:stretch>
            <a:fillRect/>
          </a:stretch>
        </p:blipFill>
        <p:spPr>
          <a:xfrm>
            <a:off x="2071688" y="3000375"/>
            <a:ext cx="3071812" cy="2454275"/>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x_template_colour">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DPhoto99-seitz-slides">
  <a:themeElements>
    <a:clrScheme name="3DPhoto99-seitz-slides 8">
      <a:dk1>
        <a:srgbClr val="000000"/>
      </a:dk1>
      <a:lt1>
        <a:srgbClr val="000000"/>
      </a:lt1>
      <a:dk2>
        <a:srgbClr val="000000"/>
      </a:dk2>
      <a:lt2>
        <a:srgbClr val="FFFFFF"/>
      </a:lt2>
      <a:accent1>
        <a:srgbClr val="FF9900"/>
      </a:accent1>
      <a:accent2>
        <a:srgbClr val="00FFFF"/>
      </a:accent2>
      <a:accent3>
        <a:srgbClr val="AAAAAA"/>
      </a:accent3>
      <a:accent4>
        <a:srgbClr val="000000"/>
      </a:accent4>
      <a:accent5>
        <a:srgbClr val="FFCAAA"/>
      </a:accent5>
      <a:accent6>
        <a:srgbClr val="00E7E7"/>
      </a:accent6>
      <a:hlink>
        <a:srgbClr val="FF0000"/>
      </a:hlink>
      <a:folHlink>
        <a:srgbClr val="969696"/>
      </a:folHlink>
    </a:clrScheme>
    <a:fontScheme name="3DPhoto99-seitz-slid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rgbClr val="0000CC"/>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rgbClr val="0000CC"/>
            </a:solidFill>
            <a:effectLst/>
            <a:latin typeface="Arial" charset="0"/>
          </a:defRPr>
        </a:defPPr>
      </a:lstStyle>
    </a:lnDef>
  </a:objectDefaults>
  <a:extraClrSchemeLst>
    <a:extraClrScheme>
      <a:clrScheme name="3DPhoto99-seitz-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DPhoto99-seitz-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DPhoto99-seitz-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DPhoto99-seitz-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DPhoto99-seitz-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DPhoto99-seitz-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DPhoto99-seitz-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DPhoto99-seitz-slides 8">
        <a:dk1>
          <a:srgbClr val="000000"/>
        </a:dk1>
        <a:lt1>
          <a:srgbClr val="000000"/>
        </a:lt1>
        <a:dk2>
          <a:srgbClr val="000000"/>
        </a:dk2>
        <a:lt2>
          <a:srgbClr val="FFFFFF"/>
        </a:lt2>
        <a:accent1>
          <a:srgbClr val="FF9900"/>
        </a:accent1>
        <a:accent2>
          <a:srgbClr val="00FFFF"/>
        </a:accent2>
        <a:accent3>
          <a:srgbClr val="AAAAAA"/>
        </a:accent3>
        <a:accent4>
          <a:srgbClr val="000000"/>
        </a:accent4>
        <a:accent5>
          <a:srgbClr val="FFCAAA"/>
        </a:accent5>
        <a:accent6>
          <a:srgbClr val="00E7E7"/>
        </a:accent6>
        <a:hlink>
          <a:srgbClr val="FF000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3775</TotalTime>
  <Words>5117</Words>
  <Application>Microsoft Macintosh PowerPoint</Application>
  <PresentationFormat>On-screen Show (4:3)</PresentationFormat>
  <Paragraphs>471</Paragraphs>
  <Slides>64</Slides>
  <Notes>56</Notes>
  <HiddenSlides>0</HiddenSlides>
  <MMClips>0</MMClips>
  <ScaleCrop>false</ScaleCrop>
  <HeadingPairs>
    <vt:vector size="6" baseType="variant">
      <vt:variant>
        <vt:lpstr>Design Template</vt:lpstr>
      </vt:variant>
      <vt:variant>
        <vt:i4>2</vt:i4>
      </vt:variant>
      <vt:variant>
        <vt:lpstr>Links</vt:lpstr>
      </vt:variant>
      <vt:variant>
        <vt:i4>1</vt:i4>
      </vt:variant>
      <vt:variant>
        <vt:lpstr>Slide Titles</vt:lpstr>
      </vt:variant>
      <vt:variant>
        <vt:i4>64</vt:i4>
      </vt:variant>
    </vt:vector>
  </HeadingPairs>
  <TitlesOfParts>
    <vt:vector size="67" baseType="lpstr">
      <vt:lpstr>ox_template_colour</vt:lpstr>
      <vt:lpstr>3DPhoto99-seitz-slides</vt:lpstr>
      <vt:lpstr>???</vt:lpstr>
      <vt:lpstr>Digital imaging: objects  The Beazley Archive, CLAROS and The World of Ancient Art</vt:lpstr>
      <vt:lpstr>Sir John Beazley</vt:lpstr>
      <vt:lpstr>Slide 3</vt:lpstr>
      <vt:lpstr>Slide 4</vt:lpstr>
      <vt:lpstr>Slide 5</vt:lpstr>
      <vt:lpstr>Slide 6</vt:lpstr>
      <vt:lpstr>Slide 7</vt:lpstr>
      <vt:lpstr>Slide 8</vt:lpstr>
      <vt:lpstr>Ashmolean Museum, Cast Gallery basement</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The place of images</vt:lpstr>
      <vt:lpstr>Behind CLAROS</vt:lpstr>
      <vt:lpstr>CLAROS initial collaborators</vt:lpstr>
      <vt:lpstr>Disparate technologies</vt:lpstr>
      <vt:lpstr>The CLAROS data web approach</vt:lpstr>
      <vt:lpstr>CIDOC Conceptual Reference Model (CRM)</vt:lpstr>
      <vt:lpstr>CIDOC CRM in CLAROS</vt:lpstr>
      <vt:lpstr>Slide 35</vt:lpstr>
      <vt:lpstr>The CIDOC route to 2nd century BC Athenian amphorae</vt:lpstr>
      <vt:lpstr>Slide 37</vt:lpstr>
      <vt:lpstr>Each data partner may create their own interface, e.g.:</vt:lpstr>
      <vt:lpstr>Slide 39</vt:lpstr>
      <vt:lpstr>Some ongoing partner projects</vt:lpstr>
      <vt:lpstr>Lessons</vt:lpstr>
      <vt:lpstr>Challenges</vt:lpstr>
      <vt:lpstr>Visual Access to Classical Art Archives within CLAROS</vt:lpstr>
      <vt:lpstr>The Objective …</vt:lpstr>
      <vt:lpstr>Slide 45</vt:lpstr>
      <vt:lpstr>Slide 46</vt:lpstr>
      <vt:lpstr>Slide 47</vt:lpstr>
      <vt:lpstr>Slide 48</vt:lpstr>
      <vt:lpstr>Visual vocabulary unaffected by scale and viewpoint</vt:lpstr>
      <vt:lpstr>Image representation using visual words</vt:lpstr>
      <vt:lpstr>The Arachne Classical Sculptures Archive</vt:lpstr>
      <vt:lpstr>Slide 52</vt:lpstr>
      <vt:lpstr>Slide 53</vt:lpstr>
      <vt:lpstr>Slide 54</vt:lpstr>
      <vt:lpstr>Example:</vt:lpstr>
      <vt:lpstr>Slide 56</vt:lpstr>
      <vt:lpstr>Slide 57</vt:lpstr>
      <vt:lpstr>Vase shape space </vt:lpstr>
      <vt:lpstr>Slide 59</vt:lpstr>
      <vt:lpstr>Slide 60</vt:lpstr>
      <vt:lpstr>Slide 61</vt:lpstr>
      <vt:lpstr>Slide 62</vt:lpstr>
      <vt:lpstr>Future Developments</vt:lpstr>
      <vt:lpstr>Slide 64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apparatus of scholarship to web resource: The Beazley Archive 1970-2008</dc:title>
  <dc:creator>Nicole Harris</dc:creator>
  <cp:lastModifiedBy>Sebastian Rahtz</cp:lastModifiedBy>
  <cp:revision>187</cp:revision>
  <dcterms:created xsi:type="dcterms:W3CDTF">2010-07-14T07:56:44Z</dcterms:created>
  <dcterms:modified xsi:type="dcterms:W3CDTF">2010-07-14T07:58:34Z</dcterms:modified>
</cp:coreProperties>
</file>